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Century Gothic" panose="020B0502020202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18" autoAdjust="0"/>
  </p:normalViewPr>
  <p:slideViewPr>
    <p:cSldViewPr snapToGrid="0">
      <p:cViewPr varScale="1">
        <p:scale>
          <a:sx n="63" d="100"/>
          <a:sy n="63" d="100"/>
        </p:scale>
        <p:origin x="142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We would provide three fully functional working robots where one leads the other two in a line.</a:t>
            </a:r>
            <a:endParaRPr/>
          </a:p>
          <a:p>
            <a:pPr marL="0" lvl="0" indent="0">
              <a:spcBef>
                <a:spcPts val="0"/>
              </a:spcBef>
              <a:spcAft>
                <a:spcPts val="0"/>
              </a:spcAft>
              <a:buNone/>
            </a:pPr>
            <a:r>
              <a:rPr lang="en-US"/>
              <a:t>The three robots are capable of running any given choice with the leader robot being able to complete it but also the following robots following and doing the same actions as the leader. </a:t>
            </a:r>
            <a:endParaRPr/>
          </a:p>
          <a:p>
            <a:pPr marL="0" lvl="0" indent="0">
              <a:spcBef>
                <a:spcPts val="0"/>
              </a:spcBef>
              <a:spcAft>
                <a:spcPts val="0"/>
              </a:spcAft>
              <a:buNone/>
            </a:pPr>
            <a:r>
              <a:rPr lang="en-US"/>
              <a:t>The robots would also be able to get back on track together if anything causes them to diverge.  </a:t>
            </a:r>
            <a:endParaRPr/>
          </a:p>
        </p:txBody>
      </p:sp>
      <p:sp>
        <p:nvSpPr>
          <p:cNvPr id="211" name="Shape 21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a:t>An autonomous vehicle is an unmanned vehicle capable of sensing its environment and navigating without human input</a:t>
            </a:r>
            <a:endParaRPr/>
          </a:p>
          <a:p>
            <a:pPr marL="457200" lvl="0" indent="-317500" rtl="0">
              <a:spcBef>
                <a:spcPts val="0"/>
              </a:spcBef>
              <a:spcAft>
                <a:spcPts val="0"/>
              </a:spcAft>
              <a:buSzPts val="1400"/>
              <a:buChar char="●"/>
            </a:pPr>
            <a:r>
              <a:rPr lang="en-US"/>
              <a:t>Potential Benefits:</a:t>
            </a:r>
            <a:endParaRPr/>
          </a:p>
          <a:p>
            <a:pPr marL="914400" lvl="1" indent="-317500" rtl="0">
              <a:spcBef>
                <a:spcPts val="0"/>
              </a:spcBef>
              <a:spcAft>
                <a:spcPts val="0"/>
              </a:spcAft>
              <a:buSzPts val="1400"/>
              <a:buChar char="○"/>
            </a:pPr>
            <a:r>
              <a:rPr lang="en-US"/>
              <a:t>reduced mobility</a:t>
            </a:r>
            <a:endParaRPr/>
          </a:p>
          <a:p>
            <a:pPr marL="914400" lvl="1" indent="-317500" rtl="0">
              <a:spcBef>
                <a:spcPts val="0"/>
              </a:spcBef>
              <a:spcAft>
                <a:spcPts val="0"/>
              </a:spcAft>
              <a:buSzPts val="1400"/>
              <a:buChar char="○"/>
            </a:pPr>
            <a:r>
              <a:rPr lang="en-US"/>
              <a:t>infrastructure costs</a:t>
            </a:r>
            <a:endParaRPr/>
          </a:p>
          <a:p>
            <a:pPr marL="914400" lvl="1" indent="-317500" rtl="0">
              <a:spcBef>
                <a:spcPts val="0"/>
              </a:spcBef>
              <a:spcAft>
                <a:spcPts val="0"/>
              </a:spcAft>
              <a:buSzPts val="1400"/>
              <a:buChar char="○"/>
            </a:pPr>
            <a:r>
              <a:rPr lang="en-US"/>
              <a:t>increased safety</a:t>
            </a:r>
            <a:endParaRPr/>
          </a:p>
          <a:p>
            <a:pPr marL="914400" lvl="1" indent="-317500" rtl="0">
              <a:spcBef>
                <a:spcPts val="0"/>
              </a:spcBef>
              <a:spcAft>
                <a:spcPts val="0"/>
              </a:spcAft>
              <a:buSzPts val="1400"/>
              <a:buChar char="○"/>
            </a:pPr>
            <a:r>
              <a:rPr lang="en-US"/>
              <a:t>increased mobility</a:t>
            </a:r>
            <a:endParaRPr/>
          </a:p>
          <a:p>
            <a:pPr marL="914400" lvl="1" indent="-317500" rtl="0">
              <a:spcBef>
                <a:spcPts val="0"/>
              </a:spcBef>
              <a:spcAft>
                <a:spcPts val="0"/>
              </a:spcAft>
              <a:buSzPts val="1400"/>
              <a:buChar char="○"/>
            </a:pPr>
            <a:r>
              <a:rPr lang="en-US"/>
              <a:t>increased customer satisfaction</a:t>
            </a:r>
            <a:endParaRPr/>
          </a:p>
          <a:p>
            <a:pPr marL="914400" lvl="1" indent="-317500">
              <a:spcBef>
                <a:spcPts val="0"/>
              </a:spcBef>
              <a:spcAft>
                <a:spcPts val="0"/>
              </a:spcAft>
              <a:buSzPts val="1400"/>
              <a:buChar char="○"/>
            </a:pPr>
            <a:r>
              <a:rPr lang="en-US"/>
              <a:t>significant reduction in traffic collisions</a:t>
            </a:r>
            <a:endParaRPr/>
          </a:p>
        </p:txBody>
      </p:sp>
      <p:sp>
        <p:nvSpPr>
          <p:cNvPr id="149" name="Shape 14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a:t>These robots will be built identically and contain all of the same components.</a:t>
            </a:r>
            <a:endParaRPr/>
          </a:p>
          <a:p>
            <a:pPr marL="457200" lvl="0" indent="-317500" rtl="0">
              <a:spcBef>
                <a:spcPts val="0"/>
              </a:spcBef>
              <a:spcAft>
                <a:spcPts val="0"/>
              </a:spcAft>
              <a:buSzPts val="1400"/>
              <a:buChar char="●"/>
            </a:pPr>
            <a:r>
              <a:rPr lang="en-US"/>
              <a:t>The leader robot is in charge of driving any course</a:t>
            </a:r>
            <a:endParaRPr/>
          </a:p>
          <a:p>
            <a:pPr marL="457200" lvl="0" indent="-317500">
              <a:spcBef>
                <a:spcPts val="0"/>
              </a:spcBef>
              <a:spcAft>
                <a:spcPts val="0"/>
              </a:spcAft>
              <a:buSzPts val="1400"/>
              <a:buChar char="●"/>
            </a:pPr>
            <a:r>
              <a:rPr lang="en-US"/>
              <a:t>The following robots will be able to follow what the leader robot does having the robots drive in a chain together wirelessly.</a:t>
            </a:r>
            <a:endParaRPr/>
          </a:p>
        </p:txBody>
      </p:sp>
      <p:sp>
        <p:nvSpPr>
          <p:cNvPr id="156" name="Shape 15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The Major Components are:</a:t>
            </a:r>
            <a:endParaRPr dirty="0"/>
          </a:p>
          <a:p>
            <a:pPr marL="457200" lvl="0" indent="-317500" rtl="0">
              <a:spcBef>
                <a:spcPts val="0"/>
              </a:spcBef>
              <a:spcAft>
                <a:spcPts val="0"/>
              </a:spcAft>
              <a:buSzPts val="1400"/>
              <a:buAutoNum type="arabicPeriod"/>
            </a:pPr>
            <a:r>
              <a:rPr lang="en-US" dirty="0" err="1"/>
              <a:t>Xbee</a:t>
            </a:r>
            <a:r>
              <a:rPr lang="en-US" dirty="0"/>
              <a:t> Module: Used to have robots communicate </a:t>
            </a:r>
            <a:endParaRPr dirty="0"/>
          </a:p>
          <a:p>
            <a:pPr marL="457200" lvl="0" indent="-317500" rtl="0">
              <a:spcBef>
                <a:spcPts val="0"/>
              </a:spcBef>
              <a:spcAft>
                <a:spcPts val="0"/>
              </a:spcAft>
              <a:buSzPts val="1400"/>
              <a:buAutoNum type="arabicPeriod"/>
            </a:pPr>
            <a:r>
              <a:rPr lang="en-US" dirty="0"/>
              <a:t>Ping Sensor: Detect Objects in front of them</a:t>
            </a:r>
            <a:endParaRPr dirty="0"/>
          </a:p>
          <a:p>
            <a:pPr marL="457200" lvl="0" indent="-317500" rtl="0">
              <a:spcBef>
                <a:spcPts val="0"/>
              </a:spcBef>
              <a:spcAft>
                <a:spcPts val="0"/>
              </a:spcAft>
              <a:buSzPts val="1400"/>
              <a:buAutoNum type="arabicPeriod"/>
            </a:pPr>
            <a:r>
              <a:rPr lang="en-US" dirty="0"/>
              <a:t>Infrared Sensors: Detects if one or both robots is going away from the </a:t>
            </a:r>
            <a:r>
              <a:rPr lang="en-US"/>
              <a:t>leading robots (THIS WAS DROPPED FROM DESIGN)</a:t>
            </a:r>
            <a:endParaRPr dirty="0"/>
          </a:p>
          <a:p>
            <a:pPr marL="457200" lvl="0" indent="-317500" rtl="0">
              <a:spcBef>
                <a:spcPts val="0"/>
              </a:spcBef>
              <a:spcAft>
                <a:spcPts val="0"/>
              </a:spcAft>
              <a:buSzPts val="1400"/>
              <a:buAutoNum type="arabicPeriod"/>
            </a:pPr>
            <a:r>
              <a:rPr lang="en-US" dirty="0"/>
              <a:t>Servos: Allow the moving of the wheels</a:t>
            </a:r>
            <a:endParaRPr dirty="0"/>
          </a:p>
          <a:p>
            <a:pPr marL="457200" lvl="0" indent="-317500" rtl="0">
              <a:spcBef>
                <a:spcPts val="0"/>
              </a:spcBef>
              <a:spcAft>
                <a:spcPts val="0"/>
              </a:spcAft>
              <a:buSzPts val="1400"/>
              <a:buAutoNum type="arabicPeriod"/>
            </a:pPr>
            <a:r>
              <a:rPr lang="en-US" dirty="0"/>
              <a:t>Battery: We would be using a 9V rechargeable battery </a:t>
            </a:r>
            <a:endParaRPr dirty="0"/>
          </a:p>
          <a:p>
            <a:pPr marL="457200" lvl="0" indent="-317500">
              <a:spcBef>
                <a:spcPts val="0"/>
              </a:spcBef>
              <a:spcAft>
                <a:spcPts val="0"/>
              </a:spcAft>
              <a:buSzPts val="1400"/>
              <a:buAutoNum type="arabicPeriod"/>
            </a:pPr>
            <a:r>
              <a:rPr lang="en-US" dirty="0"/>
              <a:t>Rex Robotics: Use for a base of the robot and mount the </a:t>
            </a:r>
            <a:r>
              <a:rPr lang="en-US" dirty="0" err="1"/>
              <a:t>arduino</a:t>
            </a:r>
            <a:endParaRPr dirty="0"/>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US"/>
              <a:t>We are going to use the xbee series 1 module to allow the robots to communicate together </a:t>
            </a:r>
            <a:endParaRPr/>
          </a:p>
          <a:p>
            <a:pPr marL="457200" lvl="0" indent="-298450" rtl="0">
              <a:spcBef>
                <a:spcPts val="0"/>
              </a:spcBef>
              <a:spcAft>
                <a:spcPts val="0"/>
              </a:spcAft>
              <a:buSzPts val="1100"/>
              <a:buChar char="●"/>
            </a:pPr>
            <a:r>
              <a:rPr lang="en-US"/>
              <a:t>UART communication: </a:t>
            </a:r>
            <a:endParaRPr/>
          </a:p>
          <a:p>
            <a:pPr marL="914400" lvl="1" indent="-298450" rtl="0">
              <a:spcBef>
                <a:spcPts val="0"/>
              </a:spcBef>
              <a:spcAft>
                <a:spcPts val="0"/>
              </a:spcAft>
              <a:buSzPts val="1100"/>
              <a:buChar char="○"/>
            </a:pPr>
            <a:r>
              <a:rPr lang="en-US"/>
              <a:t>universal asynchronous receiver/transmitter</a:t>
            </a:r>
            <a:endParaRPr/>
          </a:p>
          <a:p>
            <a:pPr marL="914400" lvl="1" indent="-298450" rtl="0">
              <a:spcBef>
                <a:spcPts val="0"/>
              </a:spcBef>
              <a:spcAft>
                <a:spcPts val="0"/>
              </a:spcAft>
              <a:buSzPts val="1100"/>
              <a:buChar char="○"/>
            </a:pPr>
            <a:r>
              <a:rPr lang="en-US"/>
              <a:t>sends data packets </a:t>
            </a:r>
            <a:endParaRPr/>
          </a:p>
          <a:p>
            <a:pPr marL="914400" lvl="1" indent="-298450" rtl="0">
              <a:spcBef>
                <a:spcPts val="0"/>
              </a:spcBef>
              <a:spcAft>
                <a:spcPts val="0"/>
              </a:spcAft>
              <a:buSzPts val="1100"/>
              <a:buChar char="○"/>
            </a:pPr>
            <a:r>
              <a:rPr lang="en-US"/>
              <a:t>transmit data through Tx</a:t>
            </a:r>
            <a:endParaRPr/>
          </a:p>
          <a:p>
            <a:pPr marL="914400" lvl="1" indent="-298450" rtl="0">
              <a:spcBef>
                <a:spcPts val="0"/>
              </a:spcBef>
              <a:spcAft>
                <a:spcPts val="0"/>
              </a:spcAft>
              <a:buSzPts val="1100"/>
              <a:buChar char="○"/>
            </a:pPr>
            <a:r>
              <a:rPr lang="en-US"/>
              <a:t>receives data through Rx</a:t>
            </a:r>
            <a:endParaRPr/>
          </a:p>
          <a:p>
            <a:pPr marL="457200" lvl="0" indent="-298450" rtl="0">
              <a:spcBef>
                <a:spcPts val="0"/>
              </a:spcBef>
              <a:spcAft>
                <a:spcPts val="0"/>
              </a:spcAft>
              <a:buSzPts val="1100"/>
              <a:buChar char="●"/>
            </a:pPr>
            <a:r>
              <a:rPr lang="en-US"/>
              <a:t>Using with project</a:t>
            </a:r>
            <a:endParaRPr/>
          </a:p>
          <a:p>
            <a:pPr marL="914400" lvl="1" indent="-298450" rtl="0">
              <a:spcBef>
                <a:spcPts val="0"/>
              </a:spcBef>
              <a:spcAft>
                <a:spcPts val="0"/>
              </a:spcAft>
              <a:buSzPts val="1100"/>
              <a:buChar char="○"/>
            </a:pPr>
            <a:r>
              <a:rPr lang="en-US"/>
              <a:t>each robot would have one each</a:t>
            </a:r>
            <a:endParaRPr/>
          </a:p>
          <a:p>
            <a:pPr marL="914400" lvl="1" indent="-298450" rtl="0">
              <a:spcBef>
                <a:spcPts val="0"/>
              </a:spcBef>
              <a:spcAft>
                <a:spcPts val="0"/>
              </a:spcAft>
              <a:buSzPts val="1100"/>
              <a:buChar char="○"/>
            </a:pPr>
            <a:r>
              <a:rPr lang="en-US"/>
              <a:t>the robots would communicate with each other</a:t>
            </a:r>
            <a:endParaRPr/>
          </a:p>
          <a:p>
            <a:pPr marL="914400" lvl="1" indent="-298450" rtl="0">
              <a:spcBef>
                <a:spcPts val="0"/>
              </a:spcBef>
              <a:spcAft>
                <a:spcPts val="0"/>
              </a:spcAft>
              <a:buSzPts val="1100"/>
              <a:buChar char="○"/>
            </a:pPr>
            <a:r>
              <a:rPr lang="en-US"/>
              <a:t>the leader would send the data to tell the following robots what to do and follow it</a:t>
            </a:r>
            <a:endParaRPr/>
          </a:p>
          <a:p>
            <a:pPr marL="914400" lvl="1" indent="-298450" rtl="0">
              <a:spcBef>
                <a:spcPts val="0"/>
              </a:spcBef>
              <a:spcAft>
                <a:spcPts val="0"/>
              </a:spcAft>
              <a:buSzPts val="1100"/>
              <a:buChar char="○"/>
            </a:pPr>
            <a:r>
              <a:rPr lang="en-US"/>
              <a:t>Also the following robots would send out if they have disconnected which is triggered by the infrared sensors</a:t>
            </a:r>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This is the layout we choose to mount the components on the shield.</a:t>
            </a:r>
            <a:endParaRPr/>
          </a:p>
          <a:p>
            <a:pPr marL="0" lvl="0" indent="0">
              <a:spcBef>
                <a:spcPts val="0"/>
              </a:spcBef>
              <a:spcAft>
                <a:spcPts val="0"/>
              </a:spcAft>
              <a:buNone/>
            </a:pPr>
            <a:r>
              <a:rPr lang="en-US"/>
              <a:t>The Ping sensor would detect if there is an object or the robots are coming close together. </a:t>
            </a:r>
            <a:endParaRPr/>
          </a:p>
          <a:p>
            <a:pPr marL="0" lvl="0" indent="0" rtl="0">
              <a:spcBef>
                <a:spcPts val="0"/>
              </a:spcBef>
              <a:spcAft>
                <a:spcPts val="0"/>
              </a:spcAft>
              <a:buNone/>
            </a:pPr>
            <a:r>
              <a:rPr lang="en-US"/>
              <a:t>The Infrared Sensors which </a:t>
            </a:r>
            <a:r>
              <a:rPr lang="en-US">
                <a:solidFill>
                  <a:schemeClr val="dk1"/>
                </a:solidFill>
              </a:rPr>
              <a:t>IR Break Beam Sensor - 3mm LEDs from adafruit:</a:t>
            </a:r>
            <a:endParaRPr>
              <a:solidFill>
                <a:schemeClr val="dk1"/>
              </a:solidFill>
            </a:endParaRPr>
          </a:p>
          <a:p>
            <a:pPr marL="457200" lvl="0" indent="-317500" rtl="0">
              <a:spcBef>
                <a:spcPts val="0"/>
              </a:spcBef>
              <a:spcAft>
                <a:spcPts val="0"/>
              </a:spcAft>
              <a:buClr>
                <a:schemeClr val="dk1"/>
              </a:buClr>
              <a:buSzPts val="1400"/>
              <a:buChar char="●"/>
            </a:pPr>
            <a:r>
              <a:rPr lang="en-US">
                <a:solidFill>
                  <a:schemeClr val="dk1"/>
                </a:solidFill>
              </a:rPr>
              <a:t>The transmitter mounted to the front of the robot</a:t>
            </a:r>
            <a:endParaRPr>
              <a:solidFill>
                <a:schemeClr val="dk1"/>
              </a:solidFill>
            </a:endParaRPr>
          </a:p>
          <a:p>
            <a:pPr marL="457200" lvl="0" indent="-317500" rtl="0">
              <a:spcBef>
                <a:spcPts val="0"/>
              </a:spcBef>
              <a:spcAft>
                <a:spcPts val="0"/>
              </a:spcAft>
              <a:buClr>
                <a:schemeClr val="dk1"/>
              </a:buClr>
              <a:buSzPts val="1400"/>
              <a:buChar char="●"/>
            </a:pPr>
            <a:r>
              <a:rPr lang="en-US">
                <a:solidFill>
                  <a:schemeClr val="dk1"/>
                </a:solidFill>
              </a:rPr>
              <a:t>The receiver is connected to the back of the robot</a:t>
            </a:r>
            <a:endParaRPr>
              <a:solidFill>
                <a:schemeClr val="dk1"/>
              </a:solidFill>
            </a:endParaRPr>
          </a:p>
          <a:p>
            <a:pPr marL="457200" lvl="0" indent="-317500" rtl="0">
              <a:spcBef>
                <a:spcPts val="0"/>
              </a:spcBef>
              <a:spcAft>
                <a:spcPts val="0"/>
              </a:spcAft>
              <a:buClr>
                <a:schemeClr val="dk1"/>
              </a:buClr>
              <a:buSzPts val="1400"/>
              <a:buChar char="●"/>
            </a:pPr>
            <a:r>
              <a:rPr lang="en-US">
                <a:solidFill>
                  <a:schemeClr val="dk1"/>
                </a:solidFill>
              </a:rPr>
              <a:t>When the robots diverge from the leader, then the infrared receiver would alert the robots are not together</a:t>
            </a:r>
            <a:endParaRPr>
              <a:solidFill>
                <a:schemeClr val="dk1"/>
              </a:solidFill>
            </a:endParaRPr>
          </a:p>
          <a:p>
            <a:pPr marL="914400" lvl="1" indent="-317500" rtl="0">
              <a:spcBef>
                <a:spcPts val="0"/>
              </a:spcBef>
              <a:spcAft>
                <a:spcPts val="0"/>
              </a:spcAft>
              <a:buClr>
                <a:schemeClr val="dk1"/>
              </a:buClr>
              <a:buSzPts val="1400"/>
              <a:buChar char="○"/>
            </a:pPr>
            <a:r>
              <a:rPr lang="en-US">
                <a:solidFill>
                  <a:schemeClr val="dk1"/>
                </a:solidFill>
              </a:rPr>
              <a:t>this would cause an interrupt to bring the robots back together. </a:t>
            </a:r>
            <a:endParaRPr>
              <a:solidFill>
                <a:schemeClr val="dk1"/>
              </a:solidFill>
            </a:endParaRPr>
          </a:p>
          <a:p>
            <a:pPr marL="0" lvl="0" indent="0" rtl="0">
              <a:spcBef>
                <a:spcPts val="0"/>
              </a:spcBef>
              <a:spcAft>
                <a:spcPts val="0"/>
              </a:spcAft>
              <a:buNone/>
            </a:pPr>
            <a:endParaRPr>
              <a:solidFill>
                <a:schemeClr val="dk1"/>
              </a:solidFill>
            </a:endParaRPr>
          </a:p>
        </p:txBody>
      </p:sp>
      <p:sp>
        <p:nvSpPr>
          <p:cNvPr id="189" name="Shape 1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This schematic is a how the components would be mounted and connected to the arduino through the shield.</a:t>
            </a:r>
            <a:endParaRPr/>
          </a:p>
          <a:p>
            <a:pPr marL="0" lvl="0" indent="0">
              <a:spcBef>
                <a:spcPts val="0"/>
              </a:spcBef>
              <a:spcAft>
                <a:spcPts val="0"/>
              </a:spcAft>
              <a:buNone/>
            </a:pPr>
            <a:r>
              <a:rPr lang="en-US"/>
              <a:t>The red pen is the connection to 3.3V to 5V</a:t>
            </a:r>
            <a:endParaRPr/>
          </a:p>
          <a:p>
            <a:pPr marL="0" lvl="0" indent="0">
              <a:spcBef>
                <a:spcPts val="0"/>
              </a:spcBef>
              <a:spcAft>
                <a:spcPts val="0"/>
              </a:spcAft>
              <a:buNone/>
            </a:pPr>
            <a:r>
              <a:rPr lang="en-US"/>
              <a:t>The black pen is the connection to ground</a:t>
            </a:r>
            <a:endParaRPr/>
          </a:p>
          <a:p>
            <a:pPr marL="0" lvl="0" indent="0">
              <a:spcBef>
                <a:spcPts val="0"/>
              </a:spcBef>
              <a:spcAft>
                <a:spcPts val="0"/>
              </a:spcAft>
              <a:buNone/>
            </a:pPr>
            <a:r>
              <a:rPr lang="en-US"/>
              <a:t>The other colors are the data input of the sensors:</a:t>
            </a:r>
            <a:endParaRPr/>
          </a:p>
          <a:p>
            <a:pPr marL="457200" lvl="0" indent="-298450" rtl="0">
              <a:spcBef>
                <a:spcPts val="0"/>
              </a:spcBef>
              <a:spcAft>
                <a:spcPts val="0"/>
              </a:spcAft>
              <a:buSzPts val="1100"/>
              <a:buChar char="●"/>
            </a:pPr>
            <a:r>
              <a:rPr lang="en-US"/>
              <a:t>pink for ping sensors</a:t>
            </a:r>
            <a:endParaRPr/>
          </a:p>
          <a:p>
            <a:pPr marL="457200" lvl="0" indent="-298450" rtl="0">
              <a:spcBef>
                <a:spcPts val="0"/>
              </a:spcBef>
              <a:spcAft>
                <a:spcPts val="0"/>
              </a:spcAft>
              <a:buSzPts val="1100"/>
              <a:buChar char="●"/>
            </a:pPr>
            <a:r>
              <a:rPr lang="en-US"/>
              <a:t>purple of the xbee module</a:t>
            </a:r>
            <a:endParaRPr/>
          </a:p>
          <a:p>
            <a:pPr marL="457200" lvl="0" indent="-298450" rtl="0">
              <a:spcBef>
                <a:spcPts val="0"/>
              </a:spcBef>
              <a:spcAft>
                <a:spcPts val="0"/>
              </a:spcAft>
              <a:buSzPts val="1100"/>
              <a:buChar char="●"/>
            </a:pPr>
            <a:r>
              <a:rPr lang="en-US"/>
              <a:t>blue for the Infrared sensors</a:t>
            </a:r>
            <a:endParaRPr/>
          </a:p>
          <a:p>
            <a:pPr marL="457200" lvl="0" indent="-298450" rtl="0">
              <a:spcBef>
                <a:spcPts val="0"/>
              </a:spcBef>
              <a:spcAft>
                <a:spcPts val="0"/>
              </a:spcAft>
              <a:buSzPts val="1100"/>
              <a:buChar char="●"/>
            </a:pPr>
            <a:r>
              <a:rPr lang="en-US"/>
              <a:t>orange for the servos connection</a:t>
            </a:r>
            <a:endParaRPr/>
          </a:p>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We used some sample code for arduino ide support forums. To test different version of the ultrasonic sensor, motors and other sensors.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Shape 13"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Shape 14"/>
          <p:cNvSpPr txBox="1">
            <a:spLocks noGrp="1"/>
          </p:cNvSpPr>
          <p:nvPr>
            <p:ph type="ctrTitle"/>
          </p:nvPr>
        </p:nvSpPr>
        <p:spPr>
          <a:xfrm>
            <a:off x="1371600" y="1803405"/>
            <a:ext cx="9448800" cy="1825096"/>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5" name="Shape 15"/>
          <p:cNvSpPr txBox="1">
            <a:spLocks noGrp="1"/>
          </p:cNvSpPr>
          <p:nvPr>
            <p:ph type="subTitle" idx="1"/>
          </p:nvPr>
        </p:nvSpPr>
        <p:spPr>
          <a:xfrm>
            <a:off x="1371600" y="3632201"/>
            <a:ext cx="9448800" cy="6858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457200" marR="0" lvl="1" indent="0" algn="ctr"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2pPr>
            <a:lvl3pPr marL="914400" marR="0" lvl="2" indent="0" algn="ctr"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371600" marR="0" lvl="3"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1828800" marR="0" lvl="4"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286000" marR="0" lvl="5"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2743200" marR="0" lvl="6"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200400" marR="0" lvl="7"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3657600" marR="0" lvl="8" indent="0"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6" name="Shape 16"/>
          <p:cNvSpPr txBox="1">
            <a:spLocks noGrp="1"/>
          </p:cNvSpPr>
          <p:nvPr>
            <p:ph type="dt" idx="10"/>
          </p:nvPr>
        </p:nvSpPr>
        <p:spPr>
          <a:xfrm>
            <a:off x="7909561" y="4314328"/>
            <a:ext cx="2910840" cy="37464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7" name="Shape 17"/>
          <p:cNvSpPr txBox="1">
            <a:spLocks noGrp="1"/>
          </p:cNvSpPr>
          <p:nvPr>
            <p:ph type="ftr" idx="11"/>
          </p:nvPr>
        </p:nvSpPr>
        <p:spPr>
          <a:xfrm>
            <a:off x="1371600" y="4323845"/>
            <a:ext cx="64008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8" name="Shape 18"/>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85777" y="4697360"/>
            <a:ext cx="10822034" cy="819355"/>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3" name="Shape 73"/>
          <p:cNvSpPr>
            <a:spLocks noGrp="1"/>
          </p:cNvSpPr>
          <p:nvPr>
            <p:ph type="pic" idx="2"/>
          </p:nvPr>
        </p:nvSpPr>
        <p:spPr>
          <a:xfrm>
            <a:off x="681727" y="941439"/>
            <a:ext cx="10821840" cy="3478161"/>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Shape 74"/>
          <p:cNvSpPr txBox="1">
            <a:spLocks noGrp="1"/>
          </p:cNvSpPr>
          <p:nvPr>
            <p:ph type="body" idx="1"/>
          </p:nvPr>
        </p:nvSpPr>
        <p:spPr>
          <a:xfrm>
            <a:off x="685800" y="5516715"/>
            <a:ext cx="10820400" cy="70196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75" name="Shape 75"/>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6" name="Shape 76"/>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7" name="Shape 7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Shape 79"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Shape 80"/>
          <p:cNvSpPr txBox="1">
            <a:spLocks noGrp="1"/>
          </p:cNvSpPr>
          <p:nvPr>
            <p:ph type="title"/>
          </p:nvPr>
        </p:nvSpPr>
        <p:spPr>
          <a:xfrm>
            <a:off x="685800" y="753532"/>
            <a:ext cx="10820400" cy="2802467"/>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1" name="Shape 81"/>
          <p:cNvSpPr txBox="1">
            <a:spLocks noGrp="1"/>
          </p:cNvSpPr>
          <p:nvPr>
            <p:ph type="body" idx="1"/>
          </p:nvPr>
        </p:nvSpPr>
        <p:spPr>
          <a:xfrm>
            <a:off x="1024467" y="3649133"/>
            <a:ext cx="10130516" cy="999067"/>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82" name="Shape 82"/>
          <p:cNvSpPr txBox="1">
            <a:spLocks noGrp="1"/>
          </p:cNvSpPr>
          <p:nvPr>
            <p:ph type="dt" idx="10"/>
          </p:nvPr>
        </p:nvSpPr>
        <p:spPr>
          <a:xfrm>
            <a:off x="7814452" y="38100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3" name="Shape 83"/>
          <p:cNvSpPr txBox="1">
            <a:spLocks noGrp="1"/>
          </p:cNvSpPr>
          <p:nvPr>
            <p:ph type="ftr" idx="11"/>
          </p:nvPr>
        </p:nvSpPr>
        <p:spPr>
          <a:xfrm>
            <a:off x="685800" y="379941"/>
            <a:ext cx="6991492"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4" name="Shape 84"/>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Shape 8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Shape 87"/>
          <p:cNvSpPr txBox="1">
            <a:spLocks noGrp="1"/>
          </p:cNvSpPr>
          <p:nvPr>
            <p:ph type="title"/>
          </p:nvPr>
        </p:nvSpPr>
        <p:spPr>
          <a:xfrm>
            <a:off x="1024467" y="753533"/>
            <a:ext cx="10151533" cy="2604495"/>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8" name="Shape 88"/>
          <p:cNvSpPr txBox="1">
            <a:spLocks noGrp="1"/>
          </p:cNvSpPr>
          <p:nvPr>
            <p:ph type="body" idx="1"/>
          </p:nvPr>
        </p:nvSpPr>
        <p:spPr>
          <a:xfrm>
            <a:off x="1303865" y="3365556"/>
            <a:ext cx="9592736" cy="44444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89" name="Shape 89"/>
          <p:cNvSpPr txBox="1">
            <a:spLocks noGrp="1"/>
          </p:cNvSpPr>
          <p:nvPr>
            <p:ph type="body" idx="2"/>
          </p:nvPr>
        </p:nvSpPr>
        <p:spPr>
          <a:xfrm>
            <a:off x="1024467" y="3959862"/>
            <a:ext cx="10151533" cy="679871"/>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90" name="Shape 90"/>
          <p:cNvSpPr txBox="1">
            <a:spLocks noGrp="1"/>
          </p:cNvSpPr>
          <p:nvPr>
            <p:ph type="dt" idx="10"/>
          </p:nvPr>
        </p:nvSpPr>
        <p:spPr>
          <a:xfrm>
            <a:off x="7814452" y="38100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1" name="Shape 91"/>
          <p:cNvSpPr txBox="1">
            <a:spLocks noGrp="1"/>
          </p:cNvSpPr>
          <p:nvPr>
            <p:ph type="ftr" idx="11"/>
          </p:nvPr>
        </p:nvSpPr>
        <p:spPr>
          <a:xfrm>
            <a:off x="685800" y="379941"/>
            <a:ext cx="6991492"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2" name="Shape 9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93" name="Shape 93"/>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
        <p:nvSpPr>
          <p:cNvPr id="94" name="Shape 94"/>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Shape 9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Shape 97"/>
          <p:cNvSpPr txBox="1">
            <a:spLocks noGrp="1"/>
          </p:cNvSpPr>
          <p:nvPr>
            <p:ph type="title"/>
          </p:nvPr>
        </p:nvSpPr>
        <p:spPr>
          <a:xfrm>
            <a:off x="1024495" y="1124701"/>
            <a:ext cx="10146186" cy="2511835"/>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8" name="Shape 98"/>
          <p:cNvSpPr txBox="1">
            <a:spLocks noGrp="1"/>
          </p:cNvSpPr>
          <p:nvPr>
            <p:ph type="body" idx="1"/>
          </p:nvPr>
        </p:nvSpPr>
        <p:spPr>
          <a:xfrm>
            <a:off x="1024467" y="3648315"/>
            <a:ext cx="10144654" cy="99988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99" name="Shape 99"/>
          <p:cNvSpPr txBox="1">
            <a:spLocks noGrp="1"/>
          </p:cNvSpPr>
          <p:nvPr>
            <p:ph type="dt" idx="10"/>
          </p:nvPr>
        </p:nvSpPr>
        <p:spPr>
          <a:xfrm>
            <a:off x="7814452" y="378883"/>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0" name="Shape 100"/>
          <p:cNvSpPr txBox="1">
            <a:spLocks noGrp="1"/>
          </p:cNvSpPr>
          <p:nvPr>
            <p:ph type="ftr" idx="11"/>
          </p:nvPr>
        </p:nvSpPr>
        <p:spPr>
          <a:xfrm>
            <a:off x="685800" y="378883"/>
            <a:ext cx="6991492"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1" name="Shape 10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895600" y="761999"/>
            <a:ext cx="8610599" cy="1303867"/>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4" name="Shape 104"/>
          <p:cNvSpPr txBox="1">
            <a:spLocks noGrp="1"/>
          </p:cNvSpPr>
          <p:nvPr>
            <p:ph type="body" idx="1"/>
          </p:nvPr>
        </p:nvSpPr>
        <p:spPr>
          <a:xfrm>
            <a:off x="685800" y="2202080"/>
            <a:ext cx="3456432" cy="61732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2"/>
          </p:nvPr>
        </p:nvSpPr>
        <p:spPr>
          <a:xfrm>
            <a:off x="685799" y="2904565"/>
            <a:ext cx="3456432" cy="3314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6" name="Shape 106"/>
          <p:cNvSpPr txBox="1">
            <a:spLocks noGrp="1"/>
          </p:cNvSpPr>
          <p:nvPr>
            <p:ph type="body" idx="3"/>
          </p:nvPr>
        </p:nvSpPr>
        <p:spPr>
          <a:xfrm>
            <a:off x="4368800" y="2201333"/>
            <a:ext cx="3456432" cy="6265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7" name="Shape 107"/>
          <p:cNvSpPr txBox="1">
            <a:spLocks noGrp="1"/>
          </p:cNvSpPr>
          <p:nvPr>
            <p:ph type="body" idx="4"/>
          </p:nvPr>
        </p:nvSpPr>
        <p:spPr>
          <a:xfrm>
            <a:off x="4366858" y="2904067"/>
            <a:ext cx="3456432" cy="331461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8" name="Shape 108"/>
          <p:cNvSpPr txBox="1">
            <a:spLocks noGrp="1"/>
          </p:cNvSpPr>
          <p:nvPr>
            <p:ph type="body" idx="5"/>
          </p:nvPr>
        </p:nvSpPr>
        <p:spPr>
          <a:xfrm>
            <a:off x="8051800" y="2192866"/>
            <a:ext cx="3456432" cy="6265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9" name="Shape 109"/>
          <p:cNvSpPr txBox="1">
            <a:spLocks noGrp="1"/>
          </p:cNvSpPr>
          <p:nvPr>
            <p:ph type="body" idx="6"/>
          </p:nvPr>
        </p:nvSpPr>
        <p:spPr>
          <a:xfrm>
            <a:off x="8051801" y="2904565"/>
            <a:ext cx="3456432" cy="3314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10" name="Shape 110"/>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1" name="Shape 111"/>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2" name="Shape 11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2895600" y="762000"/>
            <a:ext cx="8610599" cy="1295400"/>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5" name="Shape 115"/>
          <p:cNvSpPr txBox="1">
            <a:spLocks noGrp="1"/>
          </p:cNvSpPr>
          <p:nvPr>
            <p:ph type="body" idx="1"/>
          </p:nvPr>
        </p:nvSpPr>
        <p:spPr>
          <a:xfrm>
            <a:off x="688618" y="4191000"/>
            <a:ext cx="3451582" cy="682765"/>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16" name="Shape 116"/>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Shape 117"/>
          <p:cNvSpPr txBox="1">
            <a:spLocks noGrp="1"/>
          </p:cNvSpPr>
          <p:nvPr>
            <p:ph type="body" idx="3"/>
          </p:nvPr>
        </p:nvSpPr>
        <p:spPr>
          <a:xfrm>
            <a:off x="688618" y="4873764"/>
            <a:ext cx="3451582" cy="134492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18" name="Shape 118"/>
          <p:cNvSpPr txBox="1">
            <a:spLocks noGrp="1"/>
          </p:cNvSpPr>
          <p:nvPr>
            <p:ph type="body" idx="4"/>
          </p:nvPr>
        </p:nvSpPr>
        <p:spPr>
          <a:xfrm>
            <a:off x="4374263" y="4191000"/>
            <a:ext cx="3448935" cy="682765"/>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19" name="Shape 119"/>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Shape 120"/>
          <p:cNvSpPr txBox="1">
            <a:spLocks noGrp="1"/>
          </p:cNvSpPr>
          <p:nvPr>
            <p:ph type="body" idx="6"/>
          </p:nvPr>
        </p:nvSpPr>
        <p:spPr>
          <a:xfrm>
            <a:off x="4374264" y="4873763"/>
            <a:ext cx="3448935" cy="134492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1" name="Shape 121"/>
          <p:cNvSpPr txBox="1">
            <a:spLocks noGrp="1"/>
          </p:cNvSpPr>
          <p:nvPr>
            <p:ph type="body" idx="7"/>
          </p:nvPr>
        </p:nvSpPr>
        <p:spPr>
          <a:xfrm>
            <a:off x="8049731" y="4191000"/>
            <a:ext cx="3456469" cy="682765"/>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2" name="Shape 122"/>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Shape 123"/>
          <p:cNvSpPr txBox="1">
            <a:spLocks noGrp="1"/>
          </p:cNvSpPr>
          <p:nvPr>
            <p:ph type="body" idx="9"/>
          </p:nvPr>
        </p:nvSpPr>
        <p:spPr>
          <a:xfrm>
            <a:off x="8049731" y="4873761"/>
            <a:ext cx="3452445" cy="134492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900"/>
              <a:buFont typeface="Arial"/>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4" name="Shape 124"/>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5" name="Shape 125"/>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6" name="Shape 12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895600" y="764373"/>
            <a:ext cx="8610600" cy="1293028"/>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9" name="Shape 129"/>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0" name="Shape 130"/>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1" name="Shape 131"/>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2" name="Shape 13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Shape 13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Shape 135"/>
          <p:cNvSpPr txBox="1">
            <a:spLocks noGrp="1"/>
          </p:cNvSpPr>
          <p:nvPr>
            <p:ph type="title"/>
          </p:nvPr>
        </p:nvSpPr>
        <p:spPr>
          <a:xfrm rot="5400000">
            <a:off x="8525933" y="1667933"/>
            <a:ext cx="3903133" cy="20574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6" name="Shape 136"/>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7" name="Shape 137"/>
          <p:cNvSpPr txBox="1">
            <a:spLocks noGrp="1"/>
          </p:cNvSpPr>
          <p:nvPr>
            <p:ph type="dt" idx="10"/>
          </p:nvPr>
        </p:nvSpPr>
        <p:spPr>
          <a:xfrm>
            <a:off x="7814452" y="379941"/>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8" name="Shape 138"/>
          <p:cNvSpPr txBox="1">
            <a:spLocks noGrp="1"/>
          </p:cNvSpPr>
          <p:nvPr>
            <p:ph type="ftr" idx="11"/>
          </p:nvPr>
        </p:nvSpPr>
        <p:spPr>
          <a:xfrm>
            <a:off x="685800" y="381000"/>
            <a:ext cx="6991492"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9" name="Shape 139"/>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2895600" y="764373"/>
            <a:ext cx="8610600" cy="1293028"/>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85800" y="2194560"/>
            <a:ext cx="10820400" cy="4024125"/>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2" name="Shape 22"/>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3" name="Shape 23"/>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4" name="Shape 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Shape 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Shape 27"/>
          <p:cNvSpPr txBox="1">
            <a:spLocks noGrp="1"/>
          </p:cNvSpPr>
          <p:nvPr>
            <p:ph type="title"/>
          </p:nvPr>
        </p:nvSpPr>
        <p:spPr>
          <a:xfrm>
            <a:off x="685800" y="753533"/>
            <a:ext cx="10820399" cy="2801935"/>
          </a:xfrm>
          <a:prstGeom prst="rect">
            <a:avLst/>
          </a:prstGeom>
          <a:noFill/>
          <a:ln>
            <a:noFill/>
          </a:ln>
        </p:spPr>
        <p:txBody>
          <a:bodyPr spcFirstLastPara="1" wrap="square" lIns="91425" tIns="91425" rIns="91425" bIns="91425" anchor="b"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8" name="Shape 28"/>
          <p:cNvSpPr txBox="1">
            <a:spLocks noGrp="1"/>
          </p:cNvSpPr>
          <p:nvPr>
            <p:ph type="body" idx="1"/>
          </p:nvPr>
        </p:nvSpPr>
        <p:spPr>
          <a:xfrm>
            <a:off x="1024467" y="3641725"/>
            <a:ext cx="10490200" cy="955675"/>
          </a:xfrm>
          <a:prstGeom prst="rect">
            <a:avLst/>
          </a:prstGeom>
          <a:noFill/>
          <a:ln>
            <a:noFill/>
          </a:ln>
        </p:spPr>
        <p:txBody>
          <a:bodyPr spcFirstLastPara="1" wrap="square" lIns="91425" tIns="91425" rIns="91425" bIns="91425" anchor="t" anchorCtr="0"/>
          <a:lstStyle>
            <a:lvl1pPr marL="457200" marR="0" lvl="0" indent="-228600" algn="r" rtl="0">
              <a:lnSpc>
                <a:spcPct val="90000"/>
              </a:lnSpc>
              <a:spcBef>
                <a:spcPts val="1000"/>
              </a:spcBef>
              <a:spcAft>
                <a:spcPts val="0"/>
              </a:spcAft>
              <a:buClr>
                <a:schemeClr val="lt1"/>
              </a:buClr>
              <a:buSzPts val="2200"/>
              <a:buFont typeface="Arial"/>
              <a:buNone/>
              <a:defRPr sz="22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9" name="Shape 29"/>
          <p:cNvSpPr txBox="1">
            <a:spLocks noGrp="1"/>
          </p:cNvSpPr>
          <p:nvPr>
            <p:ph type="dt" idx="10"/>
          </p:nvPr>
        </p:nvSpPr>
        <p:spPr>
          <a:xfrm>
            <a:off x="7814452" y="38100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0" name="Shape 30"/>
          <p:cNvSpPr txBox="1">
            <a:spLocks noGrp="1"/>
          </p:cNvSpPr>
          <p:nvPr>
            <p:ph type="ftr" idx="11"/>
          </p:nvPr>
        </p:nvSpPr>
        <p:spPr>
          <a:xfrm>
            <a:off x="685800" y="381001"/>
            <a:ext cx="6991492" cy="36406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1" name="Shape 3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895600" y="764373"/>
            <a:ext cx="8610600" cy="1293028"/>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4" name="Shape 34"/>
          <p:cNvSpPr txBox="1">
            <a:spLocks noGrp="1"/>
          </p:cNvSpPr>
          <p:nvPr>
            <p:ph type="body" idx="1"/>
          </p:nvPr>
        </p:nvSpPr>
        <p:spPr>
          <a:xfrm>
            <a:off x="685800" y="2194559"/>
            <a:ext cx="5334000" cy="4024125"/>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5" name="Shape 35"/>
          <p:cNvSpPr txBox="1">
            <a:spLocks noGrp="1"/>
          </p:cNvSpPr>
          <p:nvPr>
            <p:ph type="body" idx="2"/>
          </p:nvPr>
        </p:nvSpPr>
        <p:spPr>
          <a:xfrm>
            <a:off x="6172200" y="2194559"/>
            <a:ext cx="5334000" cy="4024125"/>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36" name="Shape 36"/>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7" name="Shape 37"/>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8" name="Shape 3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895600" y="762000"/>
            <a:ext cx="8610600" cy="1295400"/>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 name="Shape 41"/>
          <p:cNvSpPr txBox="1">
            <a:spLocks noGrp="1"/>
          </p:cNvSpPr>
          <p:nvPr>
            <p:ph type="body" idx="1"/>
          </p:nvPr>
        </p:nvSpPr>
        <p:spPr>
          <a:xfrm>
            <a:off x="914409" y="2183802"/>
            <a:ext cx="5079991"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42" name="Shape 42"/>
          <p:cNvSpPr txBox="1">
            <a:spLocks noGrp="1"/>
          </p:cNvSpPr>
          <p:nvPr>
            <p:ph type="body" idx="2"/>
          </p:nvPr>
        </p:nvSpPr>
        <p:spPr>
          <a:xfrm>
            <a:off x="685800" y="3132666"/>
            <a:ext cx="5311775" cy="3086019"/>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43" name="Shape 43"/>
          <p:cNvSpPr txBox="1">
            <a:spLocks noGrp="1"/>
          </p:cNvSpPr>
          <p:nvPr>
            <p:ph type="body" idx="3"/>
          </p:nvPr>
        </p:nvSpPr>
        <p:spPr>
          <a:xfrm>
            <a:off x="6400800" y="2183802"/>
            <a:ext cx="5105400"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44" name="Shape 44"/>
          <p:cNvSpPr txBox="1">
            <a:spLocks noGrp="1"/>
          </p:cNvSpPr>
          <p:nvPr>
            <p:ph type="body" idx="4"/>
          </p:nvPr>
        </p:nvSpPr>
        <p:spPr>
          <a:xfrm>
            <a:off x="6172200" y="3132666"/>
            <a:ext cx="5334000" cy="3086019"/>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45" name="Shape 45"/>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6" name="Shape 46"/>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7" name="Shape 4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895600" y="764373"/>
            <a:ext cx="8610600" cy="1293028"/>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0" name="Shape 50"/>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1" name="Shape 51"/>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2" name="Shape 5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5" name="Shape 55"/>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6" name="Shape 5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685800" y="1524000"/>
            <a:ext cx="41148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9" name="Shape 59"/>
          <p:cNvSpPr txBox="1">
            <a:spLocks noGrp="1"/>
          </p:cNvSpPr>
          <p:nvPr>
            <p:ph type="body" idx="1"/>
          </p:nvPr>
        </p:nvSpPr>
        <p:spPr>
          <a:xfrm>
            <a:off x="4995582" y="746759"/>
            <a:ext cx="6510618" cy="5471925"/>
          </a:xfrm>
          <a:prstGeom prst="rect">
            <a:avLst/>
          </a:prstGeom>
          <a:noFill/>
          <a:ln>
            <a:noFill/>
          </a:ln>
        </p:spPr>
        <p:txBody>
          <a:bodyPr spcFirstLastPara="1" wrap="square" lIns="91425" tIns="91425" rIns="91425" bIns="91425" anchor="ctr"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60" name="Shape 60"/>
          <p:cNvSpPr txBox="1">
            <a:spLocks noGrp="1"/>
          </p:cNvSpPr>
          <p:nvPr>
            <p:ph type="body" idx="2"/>
          </p:nvPr>
        </p:nvSpPr>
        <p:spPr>
          <a:xfrm>
            <a:off x="685800" y="3124199"/>
            <a:ext cx="4114800" cy="309448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61" name="Shape 61"/>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2" name="Shape 62"/>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3" name="Shape 6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85800" y="1524000"/>
            <a:ext cx="687324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6" name="Shape 66"/>
          <p:cNvSpPr>
            <a:spLocks noGrp="1"/>
          </p:cNvSpPr>
          <p:nvPr>
            <p:ph type="pic" idx="2"/>
          </p:nvPr>
        </p:nvSpPr>
        <p:spPr>
          <a:xfrm>
            <a:off x="7861238" y="751241"/>
            <a:ext cx="3644962" cy="5467443"/>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Shape 67"/>
          <p:cNvSpPr txBox="1">
            <a:spLocks noGrp="1"/>
          </p:cNvSpPr>
          <p:nvPr>
            <p:ph type="body" idx="1"/>
          </p:nvPr>
        </p:nvSpPr>
        <p:spPr>
          <a:xfrm>
            <a:off x="685800" y="3124199"/>
            <a:ext cx="6873240" cy="309448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endParaRPr/>
          </a:p>
        </p:txBody>
      </p:sp>
      <p:sp>
        <p:nvSpPr>
          <p:cNvPr id="68" name="Shape 68"/>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9" name="Shape 69"/>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0" name="Shape 7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Shape 6"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Shape 7"/>
          <p:cNvSpPr txBox="1">
            <a:spLocks noGrp="1"/>
          </p:cNvSpPr>
          <p:nvPr>
            <p:ph type="title"/>
          </p:nvPr>
        </p:nvSpPr>
        <p:spPr>
          <a:xfrm>
            <a:off x="2895600" y="764373"/>
            <a:ext cx="8610600" cy="1293028"/>
          </a:xfrm>
          <a:prstGeom prst="rect">
            <a:avLst/>
          </a:prstGeom>
          <a:noFill/>
          <a:ln>
            <a:noFill/>
          </a:ln>
        </p:spPr>
        <p:txBody>
          <a:bodyPr spcFirstLastPara="1" wrap="square" lIns="91425" tIns="91425" rIns="91425" bIns="91425" anchor="ctr" anchorCtr="0"/>
          <a:lstStyle>
            <a:lvl1pPr marL="0" marR="0" lvl="0" indent="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685800" y="2194560"/>
            <a:ext cx="10820400" cy="4024125"/>
          </a:xfrm>
          <a:prstGeom prst="rect">
            <a:avLst/>
          </a:prstGeom>
          <a:noFill/>
          <a:ln>
            <a:noFill/>
          </a:ln>
        </p:spPr>
        <p:txBody>
          <a:bodyPr spcFirstLastPara="1" wrap="square" lIns="91425" tIns="91425" rIns="91425" bIns="91425" anchor="t" anchorCtr="0"/>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Shape 9"/>
          <p:cNvSpPr txBox="1">
            <a:spLocks noGrp="1"/>
          </p:cNvSpPr>
          <p:nvPr>
            <p:ph type="dt" idx="10"/>
          </p:nvPr>
        </p:nvSpPr>
        <p:spPr>
          <a:xfrm>
            <a:off x="8595360" y="6356350"/>
            <a:ext cx="291084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Shape 10"/>
          <p:cNvSpPr txBox="1">
            <a:spLocks noGrp="1"/>
          </p:cNvSpPr>
          <p:nvPr>
            <p:ph type="ftr" idx="11"/>
          </p:nvPr>
        </p:nvSpPr>
        <p:spPr>
          <a:xfrm>
            <a:off x="685800" y="6355845"/>
            <a:ext cx="77724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Shape 1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adafruit.com/product/216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instructables.com/id/How-to-Use-XBee-Modules-As-Transmitter-Receiver-Ar/" TargetMode="External"/><Relationship Id="rId5" Type="http://schemas.openxmlformats.org/officeDocument/2006/relationships/hyperlink" Target="https://learn.sparkfun.com/tutorials/serial-communication" TargetMode="External"/><Relationship Id="rId4" Type="http://schemas.openxmlformats.org/officeDocument/2006/relationships/hyperlink" Target="https://learn.sparkfun.com/tutorials/xbee-shield-hookup-guid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ctrTitle"/>
          </p:nvPr>
        </p:nvSpPr>
        <p:spPr>
          <a:xfrm>
            <a:off x="1100051" y="553804"/>
            <a:ext cx="10387904" cy="233106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5400"/>
              <a:buFont typeface="Century Gothic"/>
              <a:buNone/>
            </a:pPr>
            <a:r>
              <a:rPr lang="en-US" sz="5400" u="sng"/>
              <a:t>Robotic Follow-The-Leader</a:t>
            </a:r>
            <a:endParaRPr sz="5400" b="0" i="0" u="sng" strike="noStrike" cap="none">
              <a:solidFill>
                <a:schemeClr val="lt1"/>
              </a:solidFill>
              <a:latin typeface="Century Gothic"/>
              <a:ea typeface="Century Gothic"/>
              <a:cs typeface="Century Gothic"/>
              <a:sym typeface="Century Gothic"/>
            </a:endParaRPr>
          </a:p>
        </p:txBody>
      </p:sp>
      <p:sp>
        <p:nvSpPr>
          <p:cNvPr id="145" name="Shape 145"/>
          <p:cNvSpPr txBox="1">
            <a:spLocks noGrp="1"/>
          </p:cNvSpPr>
          <p:nvPr>
            <p:ph type="subTitle" idx="1"/>
          </p:nvPr>
        </p:nvSpPr>
        <p:spPr>
          <a:xfrm>
            <a:off x="1138688" y="3386684"/>
            <a:ext cx="10058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dirty="0">
                <a:solidFill>
                  <a:schemeClr val="lt1"/>
                </a:solidFill>
                <a:latin typeface="Century Gothic"/>
                <a:ea typeface="Century Gothic"/>
                <a:cs typeface="Century Gothic"/>
                <a:sym typeface="Century Gothic"/>
              </a:rPr>
              <a:t>By Abedallah Abedrabbah, CL</a:t>
            </a:r>
            <a:endParaRPr sz="2000" b="0" i="0" u="none" strike="noStrike" cap="none" dirty="0">
              <a:solidFill>
                <a:schemeClr val="lt1"/>
              </a:solidFill>
              <a:latin typeface="Century Gothic"/>
              <a:ea typeface="Century Gothic"/>
              <a:cs typeface="Century Gothic"/>
              <a:sym typeface="Century Gothic"/>
            </a:endParaRPr>
          </a:p>
        </p:txBody>
      </p:sp>
      <p:pic>
        <p:nvPicPr>
          <p:cNvPr id="146" name="Shape 146"/>
          <p:cNvPicPr preferRelativeResize="0"/>
          <p:nvPr/>
        </p:nvPicPr>
        <p:blipFill>
          <a:blip r:embed="rId3">
            <a:alphaModFix/>
          </a:blip>
          <a:stretch>
            <a:fillRect/>
          </a:stretch>
        </p:blipFill>
        <p:spPr>
          <a:xfrm>
            <a:off x="8154225" y="3966309"/>
            <a:ext cx="3042882" cy="20235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971800" y="611973"/>
            <a:ext cx="8610600" cy="12930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sz="4000" b="0" i="0" u="none" strike="noStrike" cap="none">
                <a:solidFill>
                  <a:schemeClr val="lt1"/>
                </a:solidFill>
                <a:latin typeface="Century Gothic"/>
                <a:ea typeface="Century Gothic"/>
                <a:cs typeface="Century Gothic"/>
                <a:sym typeface="Century Gothic"/>
              </a:rPr>
              <a:t>DELIVERABLES</a:t>
            </a:r>
            <a:endParaRPr sz="4000" b="0" i="0" u="none" strike="noStrike" cap="none">
              <a:solidFill>
                <a:schemeClr val="lt1"/>
              </a:solidFill>
              <a:latin typeface="Century Gothic"/>
              <a:ea typeface="Century Gothic"/>
              <a:cs typeface="Century Gothic"/>
              <a:sym typeface="Century Gothic"/>
            </a:endParaRPr>
          </a:p>
        </p:txBody>
      </p:sp>
      <p:sp>
        <p:nvSpPr>
          <p:cNvPr id="214" name="Shape 2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200"/>
              <a:buFont typeface="Arial"/>
              <a:buChar char="•"/>
            </a:pPr>
            <a:r>
              <a:rPr lang="en-US"/>
              <a:t>T</a:t>
            </a:r>
            <a:r>
              <a:rPr lang="en-US" sz="2200" b="0" i="0" u="none" strike="noStrike" cap="none">
                <a:solidFill>
                  <a:schemeClr val="lt1"/>
                </a:solidFill>
                <a:latin typeface="Century Gothic"/>
                <a:ea typeface="Century Gothic"/>
                <a:cs typeface="Century Gothic"/>
                <a:sym typeface="Century Gothic"/>
              </a:rPr>
              <a:t>hree fully functional working robots</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The leader will be able to run any course asked of it.</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The followers will follow the exact course the leader robot takes.</a:t>
            </a:r>
            <a:endParaRPr/>
          </a:p>
          <a:p>
            <a:pPr marL="228600" marR="0" lvl="0" indent="-228600" algn="l" rtl="0">
              <a:lnSpc>
                <a:spcPct val="90000"/>
              </a:lnSpc>
              <a:spcBef>
                <a:spcPts val="1000"/>
              </a:spcBef>
              <a:spcAft>
                <a:spcPts val="0"/>
              </a:spcAft>
              <a:buClr>
                <a:schemeClr val="lt1"/>
              </a:buClr>
              <a:buSzPts val="2200"/>
              <a:buFont typeface="Arial"/>
              <a:buChar char="•"/>
            </a:pPr>
            <a:r>
              <a:rPr lang="en-US"/>
              <a:t>R</a:t>
            </a:r>
            <a:r>
              <a:rPr lang="en-US" sz="2200" b="0" i="0" u="none" strike="noStrike" cap="none">
                <a:solidFill>
                  <a:schemeClr val="lt1"/>
                </a:solidFill>
                <a:latin typeface="Century Gothic"/>
                <a:ea typeface="Century Gothic"/>
                <a:cs typeface="Century Gothic"/>
                <a:sym typeface="Century Gothic"/>
              </a:rPr>
              <a:t>un </a:t>
            </a:r>
            <a:r>
              <a:rPr lang="en-US"/>
              <a:t>any </a:t>
            </a:r>
            <a:r>
              <a:rPr lang="en-US" sz="2200" b="0" i="0" u="none" strike="noStrike" cap="none">
                <a:solidFill>
                  <a:schemeClr val="lt1"/>
                </a:solidFill>
                <a:latin typeface="Century Gothic"/>
                <a:ea typeface="Century Gothic"/>
                <a:cs typeface="Century Gothic"/>
                <a:sym typeface="Century Gothic"/>
              </a:rPr>
              <a:t>track.</a:t>
            </a:r>
            <a:endParaRPr/>
          </a:p>
          <a:p>
            <a:pPr marL="228600" marR="0" lvl="0" indent="-228600" algn="l" rtl="0">
              <a:lnSpc>
                <a:spcPct val="90000"/>
              </a:lnSpc>
              <a:spcBef>
                <a:spcPts val="1000"/>
              </a:spcBef>
              <a:spcAft>
                <a:spcPts val="0"/>
              </a:spcAft>
              <a:buClr>
                <a:schemeClr val="lt1"/>
              </a:buClr>
              <a:buSzPts val="2200"/>
              <a:buFont typeface="Arial"/>
              <a:buChar char="•"/>
            </a:pPr>
            <a:r>
              <a:rPr lang="en-US"/>
              <a:t>B</a:t>
            </a:r>
            <a:r>
              <a:rPr lang="en-US" sz="2200" b="0" i="0" u="none" strike="noStrike" cap="none">
                <a:solidFill>
                  <a:schemeClr val="lt1"/>
                </a:solidFill>
                <a:latin typeface="Century Gothic"/>
                <a:ea typeface="Century Gothic"/>
                <a:cs typeface="Century Gothic"/>
                <a:sym typeface="Century Gothic"/>
              </a:rPr>
              <a:t>e able to show that all the robot</a:t>
            </a:r>
            <a:r>
              <a:rPr lang="en-US"/>
              <a:t>s are able to get                                       back on track.</a:t>
            </a:r>
            <a:endParaRPr sz="2200" b="0" i="0" u="none" strike="noStrike" cap="none">
              <a:solidFill>
                <a:schemeClr val="lt1"/>
              </a:solidFill>
              <a:latin typeface="Century Gothic"/>
              <a:ea typeface="Century Gothic"/>
              <a:cs typeface="Century Gothic"/>
              <a:sym typeface="Century Gothic"/>
            </a:endParaRPr>
          </a:p>
        </p:txBody>
      </p:sp>
      <p:pic>
        <p:nvPicPr>
          <p:cNvPr id="215" name="Shape 215"/>
          <p:cNvPicPr preferRelativeResize="0"/>
          <p:nvPr/>
        </p:nvPicPr>
        <p:blipFill>
          <a:blip r:embed="rId3">
            <a:alphaModFix/>
          </a:blip>
          <a:stretch>
            <a:fillRect/>
          </a:stretch>
        </p:blipFill>
        <p:spPr>
          <a:xfrm>
            <a:off x="8255250" y="3961900"/>
            <a:ext cx="3024550" cy="225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a:t>FUTURE </a:t>
            </a:r>
            <a:r>
              <a:rPr lang="en-US" sz="4000" b="0" i="0" u="none" strike="noStrike" cap="none">
                <a:solidFill>
                  <a:schemeClr val="lt1"/>
                </a:solidFill>
                <a:latin typeface="Century Gothic"/>
                <a:ea typeface="Century Gothic"/>
                <a:cs typeface="Century Gothic"/>
                <a:sym typeface="Century Gothic"/>
              </a:rPr>
              <a:t>USES</a:t>
            </a:r>
            <a:endParaRPr sz="4000" b="0" i="0" u="none" strike="noStrike" cap="none">
              <a:solidFill>
                <a:schemeClr val="lt1"/>
              </a:solidFill>
              <a:latin typeface="Century Gothic"/>
              <a:ea typeface="Century Gothic"/>
              <a:cs typeface="Century Gothic"/>
              <a:sym typeface="Century Gothic"/>
            </a:endParaRPr>
          </a:p>
        </p:txBody>
      </p:sp>
      <p:sp>
        <p:nvSpPr>
          <p:cNvPr id="221" name="Shape 22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5000"/>
              </a:lnSpc>
              <a:spcBef>
                <a:spcPts val="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Companies needing to ship more than one truck load can supply one driver and have two autonomous trucks follow the truck with a driver</a:t>
            </a:r>
            <a:r>
              <a:rPr lang="en-US"/>
              <a:t>.</a:t>
            </a:r>
            <a:endParaRPr/>
          </a:p>
          <a:p>
            <a:pPr marL="0" marR="0" lvl="0" indent="0" algn="l" rtl="0">
              <a:lnSpc>
                <a:spcPct val="115000"/>
              </a:lnSpc>
              <a:spcBef>
                <a:spcPts val="0"/>
              </a:spcBef>
              <a:spcAft>
                <a:spcPts val="0"/>
              </a:spcAft>
              <a:buNone/>
            </a:pPr>
            <a:endParaRPr/>
          </a:p>
          <a:p>
            <a:pPr marL="228600" marR="0" lvl="0" indent="-228600" algn="l" rtl="0">
              <a:lnSpc>
                <a:spcPct val="115000"/>
              </a:lnSpc>
              <a:spcBef>
                <a:spcPts val="0"/>
              </a:spcBef>
              <a:spcAft>
                <a:spcPts val="0"/>
              </a:spcAft>
              <a:buClr>
                <a:schemeClr val="lt1"/>
              </a:buClr>
              <a:buSzPts val="2200"/>
              <a:buFont typeface="Arial"/>
              <a:buChar char="•"/>
            </a:pPr>
            <a:r>
              <a:rPr lang="en-US"/>
              <a:t>Another use is when autonomous vehicles that require to connect to cellular network loses connection. The one with a connection can guide the disconnected cars in the route. </a:t>
            </a:r>
            <a:endParaRPr/>
          </a:p>
          <a:p>
            <a:pPr marL="0" marR="0" lvl="0" indent="0" algn="l" rtl="0">
              <a:lnSpc>
                <a:spcPct val="115000"/>
              </a:lnSpc>
              <a:spcBef>
                <a:spcPts val="0"/>
              </a:spcBef>
              <a:spcAft>
                <a:spcPts val="0"/>
              </a:spcAft>
              <a:buNone/>
            </a:pPr>
            <a:endParaRPr/>
          </a:p>
          <a:p>
            <a:pPr marL="228600" marR="0" lvl="0" indent="-228600" algn="l" rtl="0">
              <a:lnSpc>
                <a:spcPct val="150000"/>
              </a:lnSpc>
              <a:spcBef>
                <a:spcPts val="0"/>
              </a:spcBef>
              <a:spcAft>
                <a:spcPts val="0"/>
              </a:spcAft>
              <a:buClr>
                <a:schemeClr val="lt1"/>
              </a:buClr>
              <a:buSzPts val="2200"/>
              <a:buFont typeface="Arial"/>
              <a:buChar char="•"/>
            </a:pPr>
            <a:r>
              <a:rPr lang="en-US"/>
              <a:t>Creating autonomous cargo ships to follow each other great distances.</a:t>
            </a:r>
            <a:endParaRPr/>
          </a:p>
          <a:p>
            <a:pPr marL="0" marR="0" lvl="0" indent="0" algn="l" rtl="0">
              <a:lnSpc>
                <a:spcPct val="90000"/>
              </a:lnSpc>
              <a:spcBef>
                <a:spcPts val="0"/>
              </a:spcBef>
              <a:spcAft>
                <a:spcPts val="0"/>
              </a:spcAft>
              <a:buNone/>
            </a:pPr>
            <a:endParaRPr/>
          </a:p>
        </p:txBody>
      </p:sp>
      <p:pic>
        <p:nvPicPr>
          <p:cNvPr id="222" name="Shape 222"/>
          <p:cNvPicPr preferRelativeResize="0"/>
          <p:nvPr/>
        </p:nvPicPr>
        <p:blipFill>
          <a:blip r:embed="rId3">
            <a:alphaModFix/>
          </a:blip>
          <a:stretch>
            <a:fillRect/>
          </a:stretch>
        </p:blipFill>
        <p:spPr>
          <a:xfrm>
            <a:off x="9462525" y="5292024"/>
            <a:ext cx="2508801" cy="1565975"/>
          </a:xfrm>
          <a:prstGeom prst="rect">
            <a:avLst/>
          </a:prstGeom>
          <a:noFill/>
          <a:ln>
            <a:noFill/>
          </a:ln>
        </p:spPr>
      </p:pic>
      <p:pic>
        <p:nvPicPr>
          <p:cNvPr id="223" name="Shape 223"/>
          <p:cNvPicPr preferRelativeResize="0"/>
          <p:nvPr/>
        </p:nvPicPr>
        <p:blipFill rotWithShape="1">
          <a:blip r:embed="rId4">
            <a:alphaModFix/>
          </a:blip>
          <a:srcRect/>
          <a:stretch/>
        </p:blipFill>
        <p:spPr>
          <a:xfrm>
            <a:off x="685800" y="353200"/>
            <a:ext cx="2346044" cy="1565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895600" y="764373"/>
            <a:ext cx="86106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SOURCES</a:t>
            </a:r>
            <a:endParaRPr/>
          </a:p>
        </p:txBody>
      </p:sp>
      <p:sp>
        <p:nvSpPr>
          <p:cNvPr id="229" name="Shape 229"/>
          <p:cNvSpPr txBox="1">
            <a:spLocks noGrp="1"/>
          </p:cNvSpPr>
          <p:nvPr>
            <p:ph type="body" idx="1"/>
          </p:nvPr>
        </p:nvSpPr>
        <p:spPr>
          <a:xfrm>
            <a:off x="685800" y="2194560"/>
            <a:ext cx="10820400" cy="4024200"/>
          </a:xfrm>
          <a:prstGeom prst="rect">
            <a:avLst/>
          </a:prstGeom>
        </p:spPr>
        <p:txBody>
          <a:bodyPr spcFirstLastPara="1" wrap="square" lIns="91425" tIns="91425" rIns="91425" bIns="91425" anchor="t" anchorCtr="0">
            <a:noAutofit/>
          </a:bodyPr>
          <a:lstStyle/>
          <a:p>
            <a:pPr marL="228600" lvl="0" indent="-88900">
              <a:spcBef>
                <a:spcPts val="1000"/>
              </a:spcBef>
              <a:spcAft>
                <a:spcPts val="0"/>
              </a:spcAft>
              <a:buNone/>
            </a:pPr>
            <a:r>
              <a:rPr lang="en-US" u="sng">
                <a:solidFill>
                  <a:schemeClr val="hlink"/>
                </a:solidFill>
                <a:hlinkClick r:id="rId3"/>
              </a:rPr>
              <a:t>https://www.adafruit.com/product/2167</a:t>
            </a:r>
            <a:endParaRPr/>
          </a:p>
          <a:p>
            <a:pPr marL="228600" lvl="0" indent="-88900">
              <a:spcBef>
                <a:spcPts val="1000"/>
              </a:spcBef>
              <a:spcAft>
                <a:spcPts val="0"/>
              </a:spcAft>
              <a:buNone/>
            </a:pPr>
            <a:r>
              <a:rPr lang="en-US" u="sng">
                <a:solidFill>
                  <a:schemeClr val="hlink"/>
                </a:solidFill>
                <a:hlinkClick r:id="rId4"/>
              </a:rPr>
              <a:t>https://learn.sparkfun.com/tutorials/xbee-shield-hookup-guide</a:t>
            </a:r>
            <a:endParaRPr/>
          </a:p>
          <a:p>
            <a:pPr marL="228600" lvl="0" indent="-88900">
              <a:spcBef>
                <a:spcPts val="1000"/>
              </a:spcBef>
              <a:spcAft>
                <a:spcPts val="0"/>
              </a:spcAft>
              <a:buNone/>
            </a:pPr>
            <a:r>
              <a:rPr lang="en-US" u="sng">
                <a:solidFill>
                  <a:schemeClr val="hlink"/>
                </a:solidFill>
                <a:hlinkClick r:id="rId5"/>
              </a:rPr>
              <a:t>https://learn.sparkfun.com/tutorials/serial-communication</a:t>
            </a:r>
            <a:endParaRPr/>
          </a:p>
          <a:p>
            <a:pPr marL="228600" lvl="0" indent="-88900">
              <a:spcBef>
                <a:spcPts val="1000"/>
              </a:spcBef>
              <a:spcAft>
                <a:spcPts val="0"/>
              </a:spcAft>
              <a:buNone/>
            </a:pPr>
            <a:r>
              <a:rPr lang="en-US" u="sng">
                <a:solidFill>
                  <a:schemeClr val="hlink"/>
                </a:solidFill>
                <a:hlinkClick r:id="rId6"/>
              </a:rPr>
              <a:t>http://www.instructables.com/id/How-to-Use-XBee-Modules-As-Transmitter-Receiver-Ar/</a:t>
            </a:r>
            <a:endParaRPr/>
          </a:p>
          <a:p>
            <a:pPr marL="228600" lvl="0" indent="-8890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2895600" y="764373"/>
            <a:ext cx="86106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QUESTIONS?</a:t>
            </a:r>
            <a:endParaRPr/>
          </a:p>
        </p:txBody>
      </p:sp>
      <p:pic>
        <p:nvPicPr>
          <p:cNvPr id="235" name="Shape 235"/>
          <p:cNvPicPr preferRelativeResize="0"/>
          <p:nvPr/>
        </p:nvPicPr>
        <p:blipFill>
          <a:blip r:embed="rId3">
            <a:alphaModFix/>
          </a:blip>
          <a:stretch>
            <a:fillRect/>
          </a:stretch>
        </p:blipFill>
        <p:spPr>
          <a:xfrm>
            <a:off x="647000" y="753363"/>
            <a:ext cx="6689101" cy="5351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a:t>BACKGROUND OVERVIEW</a:t>
            </a:r>
            <a:endParaRPr sz="4000" b="0" i="0" u="none" strike="noStrike" cap="none">
              <a:solidFill>
                <a:schemeClr val="lt1"/>
              </a:solidFill>
              <a:latin typeface="Century Gothic"/>
              <a:ea typeface="Century Gothic"/>
              <a:cs typeface="Century Gothic"/>
              <a:sym typeface="Century Gothic"/>
            </a:endParaRPr>
          </a:p>
        </p:txBody>
      </p:sp>
      <p:sp>
        <p:nvSpPr>
          <p:cNvPr id="152" name="Shape 15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200"/>
              <a:buFont typeface="Arial"/>
              <a:buChar char="•"/>
            </a:pPr>
            <a:r>
              <a:rPr lang="en-US"/>
              <a:t>Autonomous vehicles have been making huge improvements the past few years.</a:t>
            </a:r>
            <a:endParaRPr/>
          </a:p>
          <a:p>
            <a:pPr marL="0" marR="0" lvl="0" indent="0" algn="l" rtl="0">
              <a:lnSpc>
                <a:spcPct val="90000"/>
              </a:lnSpc>
              <a:spcBef>
                <a:spcPts val="0"/>
              </a:spcBef>
              <a:spcAft>
                <a:spcPts val="0"/>
              </a:spcAft>
              <a:buNone/>
            </a:pPr>
            <a:endParaRPr/>
          </a:p>
          <a:p>
            <a:pPr marL="228600" marR="0" lvl="0" indent="-228600" algn="l" rtl="0">
              <a:lnSpc>
                <a:spcPct val="90000"/>
              </a:lnSpc>
              <a:spcBef>
                <a:spcPts val="0"/>
              </a:spcBef>
              <a:spcAft>
                <a:spcPts val="0"/>
              </a:spcAft>
              <a:buClr>
                <a:schemeClr val="lt1"/>
              </a:buClr>
              <a:buSzPts val="2200"/>
              <a:buFont typeface="Arial"/>
              <a:buChar char="•"/>
            </a:pPr>
            <a:r>
              <a:rPr lang="en-US"/>
              <a:t>Big concept that many engineers are constantly trying to find new ways to incorporate into society. </a:t>
            </a:r>
            <a:endParaRPr/>
          </a:p>
          <a:p>
            <a:pPr marL="0" marR="0" lvl="0" indent="0" algn="l" rtl="0">
              <a:lnSpc>
                <a:spcPct val="90000"/>
              </a:lnSpc>
              <a:spcBef>
                <a:spcPts val="0"/>
              </a:spcBef>
              <a:spcAft>
                <a:spcPts val="0"/>
              </a:spcAft>
              <a:buNone/>
            </a:pPr>
            <a:endParaRPr/>
          </a:p>
          <a:p>
            <a:pPr marL="228600" marR="0" lvl="0" indent="-228600" algn="l" rtl="0">
              <a:lnSpc>
                <a:spcPct val="90000"/>
              </a:lnSpc>
              <a:spcBef>
                <a:spcPts val="0"/>
              </a:spcBef>
              <a:spcAft>
                <a:spcPts val="0"/>
              </a:spcAft>
              <a:buClr>
                <a:schemeClr val="lt1"/>
              </a:buClr>
              <a:buSzPts val="2200"/>
              <a:buFont typeface="Arial"/>
              <a:buChar char="•"/>
            </a:pPr>
            <a:r>
              <a:rPr lang="en-US"/>
              <a:t>Autonomous vehicles are designed to have many                                                                           benefits in everyday lives.</a:t>
            </a:r>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p:txBody>
      </p:sp>
      <p:pic>
        <p:nvPicPr>
          <p:cNvPr id="153" name="Shape 153"/>
          <p:cNvPicPr preferRelativeResize="0"/>
          <p:nvPr/>
        </p:nvPicPr>
        <p:blipFill>
          <a:blip r:embed="rId3">
            <a:alphaModFix/>
          </a:blip>
          <a:stretch>
            <a:fillRect/>
          </a:stretch>
        </p:blipFill>
        <p:spPr>
          <a:xfrm>
            <a:off x="8147900" y="3799575"/>
            <a:ext cx="3243623" cy="2419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sz="4000" b="0" i="0" u="none" strike="noStrike" cap="none">
                <a:solidFill>
                  <a:schemeClr val="lt1"/>
                </a:solidFill>
                <a:latin typeface="Century Gothic"/>
                <a:ea typeface="Century Gothic"/>
                <a:cs typeface="Century Gothic"/>
                <a:sym typeface="Century Gothic"/>
              </a:rPr>
              <a:t>PROJECT DESCRIPTION</a:t>
            </a:r>
            <a:endParaRPr sz="4000" b="0" i="0" u="none" strike="noStrike" cap="none">
              <a:solidFill>
                <a:schemeClr val="lt1"/>
              </a:solidFill>
              <a:latin typeface="Century Gothic"/>
              <a:ea typeface="Century Gothic"/>
              <a:cs typeface="Century Gothic"/>
              <a:sym typeface="Century Gothic"/>
            </a:endParaRPr>
          </a:p>
        </p:txBody>
      </p:sp>
      <p:sp>
        <p:nvSpPr>
          <p:cNvPr id="159" name="Shape 159"/>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Design, bu</a:t>
            </a:r>
            <a:r>
              <a:rPr lang="en-US"/>
              <a:t>ild,</a:t>
            </a:r>
            <a:r>
              <a:rPr lang="en-US" sz="2200" b="0" i="0" u="none" strike="noStrike" cap="none">
                <a:solidFill>
                  <a:schemeClr val="lt1"/>
                </a:solidFill>
                <a:latin typeface="Century Gothic"/>
                <a:ea typeface="Century Gothic"/>
                <a:cs typeface="Century Gothic"/>
                <a:sym typeface="Century Gothic"/>
              </a:rPr>
              <a:t> and program three robots to run any course.</a:t>
            </a:r>
            <a:endParaRPr sz="2200" b="0" i="0" u="none" strike="noStrike" cap="none">
              <a:solidFill>
                <a:schemeClr val="lt1"/>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One robot will be the leader and the other two robots will follow every move that the leader takes creating a “follow-the-leader” chain.</a:t>
            </a:r>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a:p>
            <a:pPr marL="228600" marR="0" lvl="0" indent="-8890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p:txBody>
      </p:sp>
      <p:sp>
        <p:nvSpPr>
          <p:cNvPr id="160" name="Shape 160"/>
          <p:cNvSpPr/>
          <p:nvPr/>
        </p:nvSpPr>
        <p:spPr>
          <a:xfrm>
            <a:off x="1698000" y="5147075"/>
            <a:ext cx="1978200" cy="10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1800" b="1"/>
              <a:t>MASTER ROBOT</a:t>
            </a:r>
            <a:endParaRPr sz="1800" b="1"/>
          </a:p>
        </p:txBody>
      </p:sp>
      <p:sp>
        <p:nvSpPr>
          <p:cNvPr id="161" name="Shape 161"/>
          <p:cNvSpPr/>
          <p:nvPr/>
        </p:nvSpPr>
        <p:spPr>
          <a:xfrm>
            <a:off x="5106900" y="5147075"/>
            <a:ext cx="1978200" cy="10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FOLLOWER ROBOT #1</a:t>
            </a:r>
            <a:endParaRPr sz="1800" b="1"/>
          </a:p>
        </p:txBody>
      </p:sp>
      <p:sp>
        <p:nvSpPr>
          <p:cNvPr id="162" name="Shape 162"/>
          <p:cNvSpPr/>
          <p:nvPr/>
        </p:nvSpPr>
        <p:spPr>
          <a:xfrm>
            <a:off x="8515800" y="5147075"/>
            <a:ext cx="1978200" cy="10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FOLLOWER ROBOT #2</a:t>
            </a:r>
            <a:endParaRPr sz="1800" b="1"/>
          </a:p>
        </p:txBody>
      </p:sp>
      <p:cxnSp>
        <p:nvCxnSpPr>
          <p:cNvPr id="163" name="Shape 163"/>
          <p:cNvCxnSpPr>
            <a:stCxn id="160" idx="3"/>
            <a:endCxn id="161" idx="1"/>
          </p:cNvCxnSpPr>
          <p:nvPr/>
        </p:nvCxnSpPr>
        <p:spPr>
          <a:xfrm>
            <a:off x="3676200" y="5682875"/>
            <a:ext cx="1430700" cy="0"/>
          </a:xfrm>
          <a:prstGeom prst="straightConnector1">
            <a:avLst/>
          </a:prstGeom>
          <a:noFill/>
          <a:ln w="38100" cap="flat" cmpd="sng">
            <a:solidFill>
              <a:schemeClr val="lt1"/>
            </a:solidFill>
            <a:prstDash val="solid"/>
            <a:round/>
            <a:headEnd type="none" w="med" len="med"/>
            <a:tailEnd type="triangle" w="med" len="med"/>
          </a:ln>
        </p:spPr>
      </p:cxnSp>
      <p:cxnSp>
        <p:nvCxnSpPr>
          <p:cNvPr id="164" name="Shape 164"/>
          <p:cNvCxnSpPr/>
          <p:nvPr/>
        </p:nvCxnSpPr>
        <p:spPr>
          <a:xfrm>
            <a:off x="7085100" y="5682875"/>
            <a:ext cx="1430700" cy="0"/>
          </a:xfrm>
          <a:prstGeom prst="straightConnector1">
            <a:avLst/>
          </a:prstGeom>
          <a:noFill/>
          <a:ln w="38100" cap="flat" cmpd="sng">
            <a:solidFill>
              <a:schemeClr val="lt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sz="4000" b="0" i="0" u="none" strike="noStrike" cap="none">
                <a:solidFill>
                  <a:schemeClr val="lt1"/>
                </a:solidFill>
                <a:latin typeface="Century Gothic"/>
                <a:ea typeface="Century Gothic"/>
                <a:cs typeface="Century Gothic"/>
                <a:sym typeface="Century Gothic"/>
              </a:rPr>
              <a:t>H</a:t>
            </a:r>
            <a:r>
              <a:rPr lang="en-US"/>
              <a:t>ARDWARE</a:t>
            </a:r>
            <a:r>
              <a:rPr lang="en-US" sz="4000" b="0" i="0" u="none" strike="noStrike" cap="none">
                <a:solidFill>
                  <a:schemeClr val="lt1"/>
                </a:solidFill>
                <a:latin typeface="Century Gothic"/>
                <a:ea typeface="Century Gothic"/>
                <a:cs typeface="Century Gothic"/>
                <a:sym typeface="Century Gothic"/>
              </a:rPr>
              <a:t> COMPONENTS</a:t>
            </a:r>
            <a:endParaRPr sz="4000" b="0" i="0" u="none" strike="noStrike" cap="none">
              <a:solidFill>
                <a:schemeClr val="lt1"/>
              </a:solidFill>
              <a:latin typeface="Century Gothic"/>
              <a:ea typeface="Century Gothic"/>
              <a:cs typeface="Century Gothic"/>
              <a:sym typeface="Century Gothic"/>
            </a:endParaRPr>
          </a:p>
        </p:txBody>
      </p:sp>
      <p:sp>
        <p:nvSpPr>
          <p:cNvPr id="170" name="Shape 17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Arduino Uno Microcontroller board</a:t>
            </a:r>
            <a:endParaRPr/>
          </a:p>
          <a:p>
            <a:pPr marL="228600" marR="0" lvl="0" indent="-228600" algn="l" rtl="0">
              <a:lnSpc>
                <a:spcPct val="90000"/>
              </a:lnSpc>
              <a:spcBef>
                <a:spcPts val="1000"/>
              </a:spcBef>
              <a:spcAft>
                <a:spcPts val="0"/>
              </a:spcAft>
              <a:buClr>
                <a:schemeClr val="lt1"/>
              </a:buClr>
              <a:buSzPts val="2200"/>
              <a:buFont typeface="Arial"/>
              <a:buChar char="•"/>
            </a:pPr>
            <a:r>
              <a:rPr lang="en-US"/>
              <a:t>Xbee </a:t>
            </a:r>
            <a:r>
              <a:rPr lang="en-US" sz="2200" b="0" i="0" u="none" strike="noStrike" cap="none">
                <a:solidFill>
                  <a:schemeClr val="lt1"/>
                </a:solidFill>
                <a:latin typeface="Century Gothic"/>
                <a:ea typeface="Century Gothic"/>
                <a:cs typeface="Century Gothic"/>
                <a:sym typeface="Century Gothic"/>
              </a:rPr>
              <a:t>ZigBee Module</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Ping</a:t>
            </a:r>
            <a:r>
              <a:rPr lang="en-US"/>
              <a:t> (Ultrasonic)</a:t>
            </a:r>
            <a:r>
              <a:rPr lang="en-US" sz="2200" b="0" i="0" u="none" strike="noStrike" cap="none">
                <a:solidFill>
                  <a:schemeClr val="lt1"/>
                </a:solidFill>
                <a:latin typeface="Century Gothic"/>
                <a:ea typeface="Century Gothic"/>
                <a:cs typeface="Century Gothic"/>
                <a:sym typeface="Century Gothic"/>
              </a:rPr>
              <a:t> Sensor</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Infrared Sensors</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Servos</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Battery</a:t>
            </a:r>
            <a:endParaRPr/>
          </a:p>
          <a:p>
            <a:pPr marL="228600" marR="0" lvl="0" indent="-228600" algn="l" rtl="0">
              <a:lnSpc>
                <a:spcPct val="90000"/>
              </a:lnSpc>
              <a:spcBef>
                <a:spcPts val="1000"/>
              </a:spcBef>
              <a:spcAft>
                <a:spcPts val="0"/>
              </a:spcAft>
              <a:buClr>
                <a:schemeClr val="lt1"/>
              </a:buClr>
              <a:buSzPts val="2200"/>
              <a:buFont typeface="Arial"/>
              <a:buChar char="•"/>
            </a:pPr>
            <a:r>
              <a:rPr lang="en-US" sz="2200" b="0" i="0" u="none" strike="noStrike" cap="none">
                <a:solidFill>
                  <a:schemeClr val="lt1"/>
                </a:solidFill>
                <a:latin typeface="Century Gothic"/>
                <a:ea typeface="Century Gothic"/>
                <a:cs typeface="Century Gothic"/>
                <a:sym typeface="Century Gothic"/>
              </a:rPr>
              <a:t>Rex Robotic parts </a:t>
            </a:r>
            <a:endParaRPr/>
          </a:p>
          <a:p>
            <a:pPr marL="0" marR="0" lvl="0" indent="0" algn="l" rtl="0">
              <a:lnSpc>
                <a:spcPct val="90000"/>
              </a:lnSpc>
              <a:spcBef>
                <a:spcPts val="1000"/>
              </a:spcBef>
              <a:spcAft>
                <a:spcPts val="0"/>
              </a:spcAft>
              <a:buClr>
                <a:schemeClr val="lt1"/>
              </a:buClr>
              <a:buSzPts val="2200"/>
              <a:buFont typeface="Arial"/>
              <a:buNone/>
            </a:pPr>
            <a:endParaRPr sz="2200" b="0" i="0" u="none" strike="noStrike" cap="none">
              <a:solidFill>
                <a:schemeClr val="lt1"/>
              </a:solidFill>
              <a:latin typeface="Century Gothic"/>
              <a:ea typeface="Century Gothic"/>
              <a:cs typeface="Century Gothic"/>
              <a:sym typeface="Century Gothic"/>
            </a:endParaRPr>
          </a:p>
        </p:txBody>
      </p:sp>
      <p:pic>
        <p:nvPicPr>
          <p:cNvPr id="171" name="Shape 171"/>
          <p:cNvPicPr preferRelativeResize="0"/>
          <p:nvPr/>
        </p:nvPicPr>
        <p:blipFill>
          <a:blip r:embed="rId3">
            <a:alphaModFix/>
          </a:blip>
          <a:stretch>
            <a:fillRect/>
          </a:stretch>
        </p:blipFill>
        <p:spPr>
          <a:xfrm>
            <a:off x="7836125" y="4341950"/>
            <a:ext cx="2590800" cy="1876728"/>
          </a:xfrm>
          <a:prstGeom prst="rect">
            <a:avLst/>
          </a:prstGeom>
          <a:noFill/>
          <a:ln>
            <a:noFill/>
          </a:ln>
        </p:spPr>
      </p:pic>
      <p:pic>
        <p:nvPicPr>
          <p:cNvPr id="172" name="Shape 172"/>
          <p:cNvPicPr preferRelativeResize="0"/>
          <p:nvPr/>
        </p:nvPicPr>
        <p:blipFill>
          <a:blip r:embed="rId4">
            <a:alphaModFix/>
          </a:blip>
          <a:stretch>
            <a:fillRect/>
          </a:stretch>
        </p:blipFill>
        <p:spPr>
          <a:xfrm>
            <a:off x="7870300" y="2057400"/>
            <a:ext cx="2522455" cy="18897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2895600" y="764373"/>
            <a:ext cx="86106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ARDUINO UNO MICROCONTROLLER </a:t>
            </a:r>
            <a:endParaRPr/>
          </a:p>
        </p:txBody>
      </p:sp>
      <p:sp>
        <p:nvSpPr>
          <p:cNvPr id="178" name="Shape 178"/>
          <p:cNvSpPr txBox="1">
            <a:spLocks noGrp="1"/>
          </p:cNvSpPr>
          <p:nvPr>
            <p:ph type="body" idx="1"/>
          </p:nvPr>
        </p:nvSpPr>
        <p:spPr>
          <a:xfrm>
            <a:off x="685800" y="2194550"/>
            <a:ext cx="7245900" cy="4024200"/>
          </a:xfrm>
          <a:prstGeom prst="rect">
            <a:avLst/>
          </a:prstGeom>
        </p:spPr>
        <p:txBody>
          <a:bodyPr spcFirstLastPara="1" wrap="square" lIns="91425" tIns="91425" rIns="91425" bIns="91425" anchor="t" anchorCtr="0">
            <a:noAutofit/>
          </a:bodyPr>
          <a:lstStyle/>
          <a:p>
            <a:pPr marL="457200" lvl="0" indent="-368300" rtl="0">
              <a:spcBef>
                <a:spcPts val="1000"/>
              </a:spcBef>
              <a:spcAft>
                <a:spcPts val="0"/>
              </a:spcAft>
              <a:buSzPts val="2200"/>
              <a:buChar char="•"/>
            </a:pPr>
            <a:r>
              <a:rPr lang="en-US"/>
              <a:t>Arduino uno is a microcontroller board with 31 pins</a:t>
            </a:r>
            <a:endParaRPr/>
          </a:p>
          <a:p>
            <a:pPr marL="457200" lvl="0" indent="-368300">
              <a:spcBef>
                <a:spcPts val="0"/>
              </a:spcBef>
              <a:spcAft>
                <a:spcPts val="0"/>
              </a:spcAft>
              <a:buSzPts val="2200"/>
              <a:buChar char="•"/>
            </a:pPr>
            <a:r>
              <a:rPr lang="en-US"/>
              <a:t>cheap at $26 and has enough pins to control and power the components of the robot</a:t>
            </a:r>
            <a:endParaRPr/>
          </a:p>
        </p:txBody>
      </p:sp>
      <p:pic>
        <p:nvPicPr>
          <p:cNvPr id="179" name="Shape 179"/>
          <p:cNvPicPr preferRelativeResize="0"/>
          <p:nvPr/>
        </p:nvPicPr>
        <p:blipFill>
          <a:blip r:embed="rId3">
            <a:alphaModFix/>
          </a:blip>
          <a:stretch>
            <a:fillRect/>
          </a:stretch>
        </p:blipFill>
        <p:spPr>
          <a:xfrm>
            <a:off x="8229600" y="3016425"/>
            <a:ext cx="3276602" cy="23804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2194550"/>
            <a:ext cx="6421200" cy="4024200"/>
          </a:xfrm>
          <a:prstGeom prst="rect">
            <a:avLst/>
          </a:prstGeom>
        </p:spPr>
        <p:txBody>
          <a:bodyPr spcFirstLastPara="1" wrap="square" lIns="91425" tIns="91425" rIns="91425" bIns="91425" anchor="t" anchorCtr="0">
            <a:noAutofit/>
          </a:bodyPr>
          <a:lstStyle/>
          <a:p>
            <a:pPr marL="457200" lvl="0" indent="-368300" rtl="0">
              <a:lnSpc>
                <a:spcPct val="115000"/>
              </a:lnSpc>
              <a:spcBef>
                <a:spcPts val="1000"/>
              </a:spcBef>
              <a:spcAft>
                <a:spcPts val="0"/>
              </a:spcAft>
              <a:buSzPts val="2200"/>
              <a:buChar char="●"/>
            </a:pPr>
            <a:r>
              <a:rPr lang="en-US"/>
              <a:t>This module will connect pins to the Arduino and will send and receive signals from it.</a:t>
            </a:r>
            <a:endParaRPr/>
          </a:p>
          <a:p>
            <a:pPr marL="0" lvl="0" indent="0" rtl="0">
              <a:spcBef>
                <a:spcPts val="1000"/>
              </a:spcBef>
              <a:spcAft>
                <a:spcPts val="0"/>
              </a:spcAft>
              <a:buNone/>
            </a:pPr>
            <a:endParaRPr/>
          </a:p>
          <a:p>
            <a:pPr marL="457200" lvl="0" indent="-368300" rtl="0">
              <a:spcBef>
                <a:spcPts val="1000"/>
              </a:spcBef>
              <a:spcAft>
                <a:spcPts val="0"/>
              </a:spcAft>
              <a:buSzPts val="2200"/>
              <a:buChar char="●"/>
            </a:pPr>
            <a:r>
              <a:rPr lang="en-US"/>
              <a:t>Allow robots to communicate with each other </a:t>
            </a:r>
            <a:endParaRPr/>
          </a:p>
        </p:txBody>
      </p:sp>
      <p:sp>
        <p:nvSpPr>
          <p:cNvPr id="185" name="Shape 185"/>
          <p:cNvSpPr txBox="1">
            <a:spLocks noGrp="1"/>
          </p:cNvSpPr>
          <p:nvPr>
            <p:ph type="title"/>
          </p:nvPr>
        </p:nvSpPr>
        <p:spPr>
          <a:xfrm>
            <a:off x="2895600" y="764373"/>
            <a:ext cx="86106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XBEE ZIGBEE MODULE</a:t>
            </a:r>
            <a:endParaRPr/>
          </a:p>
        </p:txBody>
      </p:sp>
      <p:pic>
        <p:nvPicPr>
          <p:cNvPr id="186" name="Shape 186"/>
          <p:cNvPicPr preferRelativeResize="0"/>
          <p:nvPr/>
        </p:nvPicPr>
        <p:blipFill>
          <a:blip r:embed="rId3">
            <a:alphaModFix/>
          </a:blip>
          <a:stretch>
            <a:fillRect/>
          </a:stretch>
        </p:blipFill>
        <p:spPr>
          <a:xfrm>
            <a:off x="7197450" y="2768107"/>
            <a:ext cx="4308753" cy="287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4000"/>
              <a:buFont typeface="Century Gothic"/>
              <a:buNone/>
            </a:pPr>
            <a:r>
              <a:rPr lang="en-US"/>
              <a:t>SHIELD </a:t>
            </a:r>
            <a:r>
              <a:rPr lang="en-US" sz="4000" b="0" i="0" u="none" strike="noStrike" cap="none">
                <a:solidFill>
                  <a:schemeClr val="lt1"/>
                </a:solidFill>
                <a:latin typeface="Century Gothic"/>
                <a:ea typeface="Century Gothic"/>
                <a:cs typeface="Century Gothic"/>
                <a:sym typeface="Century Gothic"/>
              </a:rPr>
              <a:t>LAYOUT</a:t>
            </a:r>
            <a:endParaRPr sz="4000" b="0" i="0" u="none" strike="noStrike" cap="none">
              <a:solidFill>
                <a:schemeClr val="lt1"/>
              </a:solidFill>
              <a:latin typeface="Century Gothic"/>
              <a:ea typeface="Century Gothic"/>
              <a:cs typeface="Century Gothic"/>
              <a:sym typeface="Century Gothic"/>
            </a:endParaRPr>
          </a:p>
        </p:txBody>
      </p:sp>
      <p:sp>
        <p:nvSpPr>
          <p:cNvPr id="192" name="Shape 192"/>
          <p:cNvSpPr txBox="1"/>
          <p:nvPr/>
        </p:nvSpPr>
        <p:spPr>
          <a:xfrm>
            <a:off x="5303125" y="764375"/>
            <a:ext cx="1115700" cy="788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a:solidFill>
                  <a:srgbClr val="FFFFFF"/>
                </a:solidFill>
              </a:rPr>
              <a:t>Front of Robot</a:t>
            </a:r>
            <a:endParaRPr>
              <a:solidFill>
                <a:srgbClr val="FFFFFF"/>
              </a:solidFill>
            </a:endParaRPr>
          </a:p>
        </p:txBody>
      </p:sp>
      <p:sp>
        <p:nvSpPr>
          <p:cNvPr id="193" name="Shape 193"/>
          <p:cNvSpPr txBox="1"/>
          <p:nvPr/>
        </p:nvSpPr>
        <p:spPr>
          <a:xfrm>
            <a:off x="5187238" y="6213400"/>
            <a:ext cx="1011600" cy="429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a:solidFill>
                  <a:srgbClr val="FFFFFF"/>
                </a:solidFill>
              </a:rPr>
              <a:t>Back of Robot</a:t>
            </a:r>
            <a:endParaRPr>
              <a:solidFill>
                <a:srgbClr val="FFFFFF"/>
              </a:solidFill>
            </a:endParaRPr>
          </a:p>
        </p:txBody>
      </p:sp>
      <p:pic>
        <p:nvPicPr>
          <p:cNvPr id="194" name="Shape 194" descr="Annotated XBee Shield"/>
          <p:cNvPicPr preferRelativeResize="0"/>
          <p:nvPr/>
        </p:nvPicPr>
        <p:blipFill>
          <a:blip r:embed="rId3">
            <a:alphaModFix/>
          </a:blip>
          <a:stretch>
            <a:fillRect/>
          </a:stretch>
        </p:blipFill>
        <p:spPr>
          <a:xfrm>
            <a:off x="813750" y="1635176"/>
            <a:ext cx="4954025" cy="4495799"/>
          </a:xfrm>
          <a:prstGeom prst="rect">
            <a:avLst/>
          </a:prstGeom>
          <a:noFill/>
          <a:ln>
            <a:noFill/>
          </a:ln>
        </p:spPr>
      </p:pic>
      <p:pic>
        <p:nvPicPr>
          <p:cNvPr id="195" name="Shape 195"/>
          <p:cNvPicPr preferRelativeResize="0"/>
          <p:nvPr/>
        </p:nvPicPr>
        <p:blipFill>
          <a:blip r:embed="rId4">
            <a:alphaModFix/>
          </a:blip>
          <a:stretch>
            <a:fillRect/>
          </a:stretch>
        </p:blipFill>
        <p:spPr>
          <a:xfrm>
            <a:off x="6552579" y="2344000"/>
            <a:ext cx="4157575" cy="293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463950" y="305325"/>
            <a:ext cx="96924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SHIELD SCHEMATIC</a:t>
            </a:r>
            <a:endParaRPr/>
          </a:p>
        </p:txBody>
      </p:sp>
      <p:pic>
        <p:nvPicPr>
          <p:cNvPr id="201" name="Shape 201"/>
          <p:cNvPicPr preferRelativeResize="0"/>
          <p:nvPr/>
        </p:nvPicPr>
        <p:blipFill rotWithShape="1">
          <a:blip r:embed="rId3">
            <a:alphaModFix/>
          </a:blip>
          <a:srcRect r="6681" b="13404"/>
          <a:stretch/>
        </p:blipFill>
        <p:spPr>
          <a:xfrm>
            <a:off x="2117450" y="1473125"/>
            <a:ext cx="7425326" cy="516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2895600" y="764373"/>
            <a:ext cx="8610600" cy="129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SOFTWARE</a:t>
            </a:r>
            <a:endParaRPr/>
          </a:p>
        </p:txBody>
      </p:sp>
      <p:sp>
        <p:nvSpPr>
          <p:cNvPr id="207" name="Shape 207"/>
          <p:cNvSpPr txBox="1">
            <a:spLocks noGrp="1"/>
          </p:cNvSpPr>
          <p:nvPr>
            <p:ph type="body" idx="1"/>
          </p:nvPr>
        </p:nvSpPr>
        <p:spPr>
          <a:xfrm>
            <a:off x="685800" y="2194550"/>
            <a:ext cx="5997600" cy="4024200"/>
          </a:xfrm>
          <a:prstGeom prst="rect">
            <a:avLst/>
          </a:prstGeom>
        </p:spPr>
        <p:txBody>
          <a:bodyPr spcFirstLastPara="1" wrap="square" lIns="91425" tIns="91425" rIns="91425" bIns="91425" anchor="t" anchorCtr="0">
            <a:noAutofit/>
          </a:bodyPr>
          <a:lstStyle/>
          <a:p>
            <a:pPr marL="228600" lvl="0" indent="-88900">
              <a:spcBef>
                <a:spcPts val="1000"/>
              </a:spcBef>
              <a:spcAft>
                <a:spcPts val="0"/>
              </a:spcAft>
              <a:buNone/>
            </a:pPr>
            <a:r>
              <a:rPr lang="en-US"/>
              <a:t>Arduino IDE for programming the arduino uno on the robot.</a:t>
            </a:r>
            <a:endParaRPr/>
          </a:p>
          <a:p>
            <a:pPr marL="228600" lvl="0" indent="-88900">
              <a:spcBef>
                <a:spcPts val="1000"/>
              </a:spcBef>
              <a:spcAft>
                <a:spcPts val="0"/>
              </a:spcAft>
              <a:buNone/>
            </a:pPr>
            <a:endParaRPr/>
          </a:p>
          <a:p>
            <a:pPr marL="139700" lvl="0" indent="0" rtl="0">
              <a:spcBef>
                <a:spcPts val="1000"/>
              </a:spcBef>
              <a:spcAft>
                <a:spcPts val="0"/>
              </a:spcAft>
              <a:buNone/>
            </a:pPr>
            <a:r>
              <a:rPr lang="en-US"/>
              <a:t>Arduino IDE uses a set of C/C++ functions</a:t>
            </a:r>
            <a:endParaRPr/>
          </a:p>
          <a:p>
            <a:pPr marL="139700" lvl="0" indent="0" rtl="0">
              <a:spcBef>
                <a:spcPts val="1000"/>
              </a:spcBef>
              <a:spcAft>
                <a:spcPts val="0"/>
              </a:spcAft>
              <a:buNone/>
            </a:pPr>
            <a:endParaRPr/>
          </a:p>
          <a:p>
            <a:pPr marL="139700" lvl="0" indent="0" rtl="0">
              <a:spcBef>
                <a:spcPts val="1000"/>
              </a:spcBef>
              <a:spcAft>
                <a:spcPts val="0"/>
              </a:spcAft>
              <a:buNone/>
            </a:pPr>
            <a:endParaRPr/>
          </a:p>
        </p:txBody>
      </p:sp>
      <p:pic>
        <p:nvPicPr>
          <p:cNvPr id="208" name="Shape 208"/>
          <p:cNvPicPr preferRelativeResize="0"/>
          <p:nvPr/>
        </p:nvPicPr>
        <p:blipFill rotWithShape="1">
          <a:blip r:embed="rId3">
            <a:alphaModFix/>
          </a:blip>
          <a:srcRect l="3440" r="1772" b="1477"/>
          <a:stretch/>
        </p:blipFill>
        <p:spPr>
          <a:xfrm>
            <a:off x="7381400" y="1958725"/>
            <a:ext cx="3569925" cy="4429550"/>
          </a:xfrm>
          <a:prstGeom prst="rect">
            <a:avLst/>
          </a:prstGeom>
          <a:noFill/>
          <a:ln>
            <a:noFill/>
          </a:ln>
        </p:spPr>
      </p:pic>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Widescreen</PresentationFormat>
  <Paragraphs>106</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Arial</vt:lpstr>
      <vt:lpstr>Vapor Trail</vt:lpstr>
      <vt:lpstr>Robotic Follow-The-Leader</vt:lpstr>
      <vt:lpstr>BACKGROUND OVERVIEW</vt:lpstr>
      <vt:lpstr>PROJECT DESCRIPTION</vt:lpstr>
      <vt:lpstr>HARDWARE COMPONENTS</vt:lpstr>
      <vt:lpstr>ARDUINO UNO MICROCONTROLLER </vt:lpstr>
      <vt:lpstr>XBEE ZIGBEE MODULE</vt:lpstr>
      <vt:lpstr>SHIELD LAYOUT</vt:lpstr>
      <vt:lpstr>SHIELD SCHEMATIC</vt:lpstr>
      <vt:lpstr>SOFTWARE</vt:lpstr>
      <vt:lpstr>DELIVERABLES</vt:lpstr>
      <vt:lpstr>FUTURE USES</vt:lpstr>
      <vt:lpstr>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Follow-The-Leader</dc:title>
  <cp:lastModifiedBy>Abedallah Abedrabbah</cp:lastModifiedBy>
  <cp:revision>2</cp:revision>
  <dcterms:modified xsi:type="dcterms:W3CDTF">2019-02-20T07:23:41Z</dcterms:modified>
</cp:coreProperties>
</file>